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Lst>
  <p:notesMasterIdLst>
    <p:notesMasterId r:id="rId42"/>
  </p:notesMasterIdLst>
  <p:handoutMasterIdLst>
    <p:handoutMasterId r:id="rId43"/>
  </p:handoutMasterIdLst>
  <p:sldIdLst>
    <p:sldId id="256" r:id="rId7"/>
    <p:sldId id="282" r:id="rId8"/>
    <p:sldId id="301" r:id="rId9"/>
    <p:sldId id="258" r:id="rId10"/>
    <p:sldId id="318" r:id="rId11"/>
    <p:sldId id="283" r:id="rId12"/>
    <p:sldId id="314" r:id="rId13"/>
    <p:sldId id="284" r:id="rId14"/>
    <p:sldId id="299" r:id="rId15"/>
    <p:sldId id="313" r:id="rId16"/>
    <p:sldId id="285" r:id="rId17"/>
    <p:sldId id="304" r:id="rId18"/>
    <p:sldId id="305" r:id="rId19"/>
    <p:sldId id="309" r:id="rId20"/>
    <p:sldId id="303" r:id="rId21"/>
    <p:sldId id="287" r:id="rId22"/>
    <p:sldId id="302" r:id="rId23"/>
    <p:sldId id="288" r:id="rId24"/>
    <p:sldId id="289" r:id="rId25"/>
    <p:sldId id="290" r:id="rId26"/>
    <p:sldId id="291" r:id="rId27"/>
    <p:sldId id="292" r:id="rId28"/>
    <p:sldId id="293" r:id="rId29"/>
    <p:sldId id="295" r:id="rId30"/>
    <p:sldId id="296" r:id="rId31"/>
    <p:sldId id="315" r:id="rId32"/>
    <p:sldId id="316" r:id="rId33"/>
    <p:sldId id="317" r:id="rId34"/>
    <p:sldId id="306" r:id="rId35"/>
    <p:sldId id="307" r:id="rId36"/>
    <p:sldId id="311" r:id="rId37"/>
    <p:sldId id="312" r:id="rId38"/>
    <p:sldId id="294" r:id="rId39"/>
    <p:sldId id="310" r:id="rId40"/>
    <p:sldId id="271" r:id="rId41"/>
  </p:sldIdLst>
  <p:sldSz cx="12192000" cy="6858000"/>
  <p:notesSz cx="7010400" cy="9296400"/>
  <p:custDataLst>
    <p:tags r:id="rId44"/>
  </p:custDataLst>
  <p:defaultTextStyle>
    <a:defPPr>
      <a:defRPr lang="en-US"/>
    </a:defPPr>
    <a:lvl1pPr marL="0" algn="l" defTabSz="892432" rtl="0" eaLnBrk="1" latinLnBrk="0" hangingPunct="1">
      <a:defRPr sz="1757" kern="1200">
        <a:solidFill>
          <a:schemeClr val="tx1"/>
        </a:solidFill>
        <a:latin typeface="+mn-lt"/>
        <a:ea typeface="+mn-ea"/>
        <a:cs typeface="+mn-cs"/>
      </a:defRPr>
    </a:lvl1pPr>
    <a:lvl2pPr marL="446216" algn="l" defTabSz="892432" rtl="0" eaLnBrk="1" latinLnBrk="0" hangingPunct="1">
      <a:defRPr sz="1757" kern="1200">
        <a:solidFill>
          <a:schemeClr val="tx1"/>
        </a:solidFill>
        <a:latin typeface="+mn-lt"/>
        <a:ea typeface="+mn-ea"/>
        <a:cs typeface="+mn-cs"/>
      </a:defRPr>
    </a:lvl2pPr>
    <a:lvl3pPr marL="892432" algn="l" defTabSz="892432" rtl="0" eaLnBrk="1" latinLnBrk="0" hangingPunct="1">
      <a:defRPr sz="1757" kern="1200">
        <a:solidFill>
          <a:schemeClr val="tx1"/>
        </a:solidFill>
        <a:latin typeface="+mn-lt"/>
        <a:ea typeface="+mn-ea"/>
        <a:cs typeface="+mn-cs"/>
      </a:defRPr>
    </a:lvl3pPr>
    <a:lvl4pPr marL="1338648" algn="l" defTabSz="892432" rtl="0" eaLnBrk="1" latinLnBrk="0" hangingPunct="1">
      <a:defRPr sz="1757" kern="1200">
        <a:solidFill>
          <a:schemeClr val="tx1"/>
        </a:solidFill>
        <a:latin typeface="+mn-lt"/>
        <a:ea typeface="+mn-ea"/>
        <a:cs typeface="+mn-cs"/>
      </a:defRPr>
    </a:lvl4pPr>
    <a:lvl5pPr marL="1784865" algn="l" defTabSz="892432" rtl="0" eaLnBrk="1" latinLnBrk="0" hangingPunct="1">
      <a:defRPr sz="1757" kern="1200">
        <a:solidFill>
          <a:schemeClr val="tx1"/>
        </a:solidFill>
        <a:latin typeface="+mn-lt"/>
        <a:ea typeface="+mn-ea"/>
        <a:cs typeface="+mn-cs"/>
      </a:defRPr>
    </a:lvl5pPr>
    <a:lvl6pPr marL="2231080" algn="l" defTabSz="892432" rtl="0" eaLnBrk="1" latinLnBrk="0" hangingPunct="1">
      <a:defRPr sz="1757" kern="1200">
        <a:solidFill>
          <a:schemeClr val="tx1"/>
        </a:solidFill>
        <a:latin typeface="+mn-lt"/>
        <a:ea typeface="+mn-ea"/>
        <a:cs typeface="+mn-cs"/>
      </a:defRPr>
    </a:lvl6pPr>
    <a:lvl7pPr marL="2677296" algn="l" defTabSz="892432" rtl="0" eaLnBrk="1" latinLnBrk="0" hangingPunct="1">
      <a:defRPr sz="1757" kern="1200">
        <a:solidFill>
          <a:schemeClr val="tx1"/>
        </a:solidFill>
        <a:latin typeface="+mn-lt"/>
        <a:ea typeface="+mn-ea"/>
        <a:cs typeface="+mn-cs"/>
      </a:defRPr>
    </a:lvl7pPr>
    <a:lvl8pPr marL="3123513" algn="l" defTabSz="892432" rtl="0" eaLnBrk="1" latinLnBrk="0" hangingPunct="1">
      <a:defRPr sz="1757" kern="1200">
        <a:solidFill>
          <a:schemeClr val="tx1"/>
        </a:solidFill>
        <a:latin typeface="+mn-lt"/>
        <a:ea typeface="+mn-ea"/>
        <a:cs typeface="+mn-cs"/>
      </a:defRPr>
    </a:lvl8pPr>
    <a:lvl9pPr marL="3569728" algn="l" defTabSz="892432" rtl="0" eaLnBrk="1" latinLnBrk="0" hangingPunct="1">
      <a:defRPr sz="175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8"/>
    <p:restoredTop sz="97723"/>
  </p:normalViewPr>
  <p:slideViewPr>
    <p:cSldViewPr snapToGrid="0" snapToObjects="1" showGuides="1">
      <p:cViewPr varScale="1">
        <p:scale>
          <a:sx n="111" d="100"/>
          <a:sy n="111" d="100"/>
        </p:scale>
        <p:origin x="714"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17" d="100"/>
          <a:sy n="117" d="100"/>
        </p:scale>
        <p:origin x="502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486283-7F49-4775-B215-C39BB889D5A4}"/>
              </a:ext>
            </a:extLst>
          </p:cNvPr>
          <p:cNvSpPr>
            <a:spLocks noGrp="1"/>
          </p:cNvSpPr>
          <p:nvPr>
            <p:ph type="hdr" sz="quarter"/>
          </p:nvPr>
        </p:nvSpPr>
        <p:spPr>
          <a:xfrm>
            <a:off x="0" y="1"/>
            <a:ext cx="3037840" cy="257311"/>
          </a:xfrm>
          <a:prstGeom prst="rect">
            <a:avLst/>
          </a:prstGeom>
        </p:spPr>
        <p:txBody>
          <a:bodyPr vert="horz" lIns="93177" tIns="46589" rIns="93177" bIns="46589" rtlCol="0"/>
          <a:lstStyle>
            <a:lvl1pPr algn="l">
              <a:defRPr sz="1200"/>
            </a:lvl1pPr>
          </a:lstStyle>
          <a:p>
            <a:endParaRPr lang="en-US" sz="900" dirty="0"/>
          </a:p>
        </p:txBody>
      </p:sp>
      <p:sp>
        <p:nvSpPr>
          <p:cNvPr id="3" name="Date Placeholder 2">
            <a:extLst>
              <a:ext uri="{FF2B5EF4-FFF2-40B4-BE49-F238E27FC236}">
                <a16:creationId xmlns:a16="http://schemas.microsoft.com/office/drawing/2014/main" id="{83A3154E-2908-471F-AD8A-822C565F1A55}"/>
              </a:ext>
            </a:extLst>
          </p:cNvPr>
          <p:cNvSpPr>
            <a:spLocks noGrp="1"/>
          </p:cNvSpPr>
          <p:nvPr>
            <p:ph type="dt" sz="quarter" idx="1"/>
          </p:nvPr>
        </p:nvSpPr>
        <p:spPr>
          <a:xfrm>
            <a:off x="3970938" y="1"/>
            <a:ext cx="3037840" cy="257311"/>
          </a:xfrm>
          <a:prstGeom prst="rect">
            <a:avLst/>
          </a:prstGeom>
        </p:spPr>
        <p:txBody>
          <a:bodyPr vert="horz" lIns="93177" tIns="46589" rIns="93177" bIns="46589" rtlCol="0"/>
          <a:lstStyle>
            <a:lvl1pPr algn="r">
              <a:defRPr sz="1200"/>
            </a:lvl1pPr>
          </a:lstStyle>
          <a:p>
            <a:fld id="{44E45FBC-1A76-485F-9804-7A00B1BAA837}" type="datetimeFigureOut">
              <a:rPr lang="en-US" sz="900"/>
              <a:t>6/27/2026</a:t>
            </a:fld>
            <a:endParaRPr lang="en-US" sz="900"/>
          </a:p>
        </p:txBody>
      </p:sp>
      <p:sp>
        <p:nvSpPr>
          <p:cNvPr id="6" name="Rectangle 5">
            <a:extLst>
              <a:ext uri="{FF2B5EF4-FFF2-40B4-BE49-F238E27FC236}">
                <a16:creationId xmlns:a16="http://schemas.microsoft.com/office/drawing/2014/main" id="{B17F67F9-0243-456D-846A-E8B0F12A6C3D}"/>
              </a:ext>
            </a:extLst>
          </p:cNvPr>
          <p:cNvSpPr/>
          <p:nvPr/>
        </p:nvSpPr>
        <p:spPr>
          <a:xfrm>
            <a:off x="0" y="8757798"/>
            <a:ext cx="7008778" cy="5386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algn="ctr"/>
            <a:endParaRPr lang="en-US" sz="2400" dirty="0"/>
          </a:p>
        </p:txBody>
      </p:sp>
      <p:sp>
        <p:nvSpPr>
          <p:cNvPr id="7" name="Footer Placeholder 5">
            <a:extLst>
              <a:ext uri="{FF2B5EF4-FFF2-40B4-BE49-F238E27FC236}">
                <a16:creationId xmlns:a16="http://schemas.microsoft.com/office/drawing/2014/main" id="{E64CE49E-A88D-4C98-90E0-F2CD59CBCE64}"/>
              </a:ext>
            </a:extLst>
          </p:cNvPr>
          <p:cNvSpPr>
            <a:spLocks noGrp="1"/>
          </p:cNvSpPr>
          <p:nvPr>
            <p:ph type="ftr" sz="quarter" idx="2"/>
          </p:nvPr>
        </p:nvSpPr>
        <p:spPr>
          <a:xfrm>
            <a:off x="1068252" y="8829967"/>
            <a:ext cx="5458095" cy="466433"/>
          </a:xfrm>
          <a:prstGeom prst="rect">
            <a:avLst/>
          </a:prstGeom>
        </p:spPr>
        <p:txBody>
          <a:bodyPr vert="horz" lIns="93177" tIns="46589" rIns="93177" bIns="46589" rtlCol="0" anchor="ctr"/>
          <a:lstStyle>
            <a:lvl1pPr algn="r">
              <a:defRPr sz="1200">
                <a:solidFill>
                  <a:schemeClr val="tx2"/>
                </a:solidFill>
              </a:defRPr>
            </a:lvl1pPr>
          </a:lstStyle>
          <a:p>
            <a:endParaRPr lang="en-US" dirty="0"/>
          </a:p>
        </p:txBody>
      </p:sp>
      <p:sp>
        <p:nvSpPr>
          <p:cNvPr id="8" name="Slide Number Placeholder 6">
            <a:extLst>
              <a:ext uri="{FF2B5EF4-FFF2-40B4-BE49-F238E27FC236}">
                <a16:creationId xmlns:a16="http://schemas.microsoft.com/office/drawing/2014/main" id="{3313E8C8-41BB-444D-B721-B0765FFB52B4}"/>
              </a:ext>
            </a:extLst>
          </p:cNvPr>
          <p:cNvSpPr>
            <a:spLocks noGrp="1"/>
          </p:cNvSpPr>
          <p:nvPr>
            <p:ph type="sldNum" sz="quarter" idx="3"/>
          </p:nvPr>
        </p:nvSpPr>
        <p:spPr>
          <a:xfrm>
            <a:off x="6526348" y="8829967"/>
            <a:ext cx="482430" cy="466433"/>
          </a:xfrm>
          <a:prstGeom prst="rect">
            <a:avLst/>
          </a:prstGeom>
        </p:spPr>
        <p:txBody>
          <a:bodyPr vert="horz" lIns="93177" tIns="46589" rIns="93177" bIns="46589" rtlCol="0" anchor="ctr"/>
          <a:lstStyle>
            <a:lvl1pPr algn="r">
              <a:defRPr sz="1200">
                <a:solidFill>
                  <a:schemeClr val="tx2"/>
                </a:solidFill>
              </a:defRPr>
            </a:lvl1pPr>
          </a:lstStyle>
          <a:p>
            <a:fld id="{9359093C-2330-49BE-94AF-5A246B0DCEF8}" type="slidenum">
              <a:rPr lang="en-US" smtClean="0"/>
              <a:pPr/>
              <a:t>‹#›</a:t>
            </a:fld>
            <a:endParaRPr lang="en-US" dirty="0"/>
          </a:p>
        </p:txBody>
      </p:sp>
      <p:pic>
        <p:nvPicPr>
          <p:cNvPr id="9" name="Picture 16">
            <a:extLst>
              <a:ext uri="{FF2B5EF4-FFF2-40B4-BE49-F238E27FC236}">
                <a16:creationId xmlns:a16="http://schemas.microsoft.com/office/drawing/2014/main" id="{42EA84BB-003E-4BFB-8365-D331BC4B924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a:off x="187388" y="8932117"/>
            <a:ext cx="194227" cy="193172"/>
          </a:xfrm>
          <a:prstGeom prst="rect">
            <a:avLst/>
          </a:prstGeom>
        </p:spPr>
      </p:pic>
    </p:spTree>
    <p:extLst>
      <p:ext uri="{BB962C8B-B14F-4D97-AF65-F5344CB8AC3E}">
        <p14:creationId xmlns:p14="http://schemas.microsoft.com/office/powerpoint/2010/main" val="631255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38D2AD-A542-4120-AF8A-3FA3B7386966}"/>
              </a:ext>
            </a:extLst>
          </p:cNvPr>
          <p:cNvSpPr/>
          <p:nvPr userDrawn="1"/>
        </p:nvSpPr>
        <p:spPr>
          <a:xfrm>
            <a:off x="0" y="8757798"/>
            <a:ext cx="7008778" cy="5386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algn="ctr"/>
            <a:endParaRPr lang="en-US" sz="2400" dirty="0"/>
          </a:p>
        </p:txBody>
      </p:sp>
      <p:sp>
        <p:nvSpPr>
          <p:cNvPr id="2" name="Header Placeholder 1"/>
          <p:cNvSpPr>
            <a:spLocks noGrp="1"/>
          </p:cNvSpPr>
          <p:nvPr>
            <p:ph type="hdr" sz="quarter"/>
          </p:nvPr>
        </p:nvSpPr>
        <p:spPr>
          <a:xfrm>
            <a:off x="0" y="0"/>
            <a:ext cx="3037840" cy="232410"/>
          </a:xfrm>
          <a:prstGeom prst="rect">
            <a:avLst/>
          </a:prstGeom>
        </p:spPr>
        <p:txBody>
          <a:bodyPr vert="horz" lIns="93177" tIns="46589" rIns="93177" bIns="46589" rtlCol="0"/>
          <a:lstStyle>
            <a:lvl1pPr algn="l">
              <a:defRPr sz="900"/>
            </a:lvl1pPr>
          </a:lstStyle>
          <a:p>
            <a:endParaRPr lang="en-US" sz="900" dirty="0"/>
          </a:p>
        </p:txBody>
      </p:sp>
      <p:sp>
        <p:nvSpPr>
          <p:cNvPr id="3" name="Date Placeholder 2"/>
          <p:cNvSpPr>
            <a:spLocks noGrp="1"/>
          </p:cNvSpPr>
          <p:nvPr>
            <p:ph type="dt" idx="1"/>
          </p:nvPr>
        </p:nvSpPr>
        <p:spPr>
          <a:xfrm>
            <a:off x="3970938" y="0"/>
            <a:ext cx="3037840" cy="232410"/>
          </a:xfrm>
          <a:prstGeom prst="rect">
            <a:avLst/>
          </a:prstGeom>
        </p:spPr>
        <p:txBody>
          <a:bodyPr vert="horz" lIns="93177" tIns="46589" rIns="93177" bIns="46589" rtlCol="0"/>
          <a:lstStyle>
            <a:lvl1pPr algn="r">
              <a:defRPr sz="900"/>
            </a:lvl1pPr>
          </a:lstStyle>
          <a:p>
            <a:fld id="{FC5059F3-5585-4074-AACE-66FADE6D996E}" type="datetimeFigureOut">
              <a:rPr lang="en-US" smtClean="0"/>
              <a:pPr/>
              <a:t>6/27/2026</a:t>
            </a:fld>
            <a:endParaRPr lang="en-US"/>
          </a:p>
        </p:txBody>
      </p:sp>
      <p:sp>
        <p:nvSpPr>
          <p:cNvPr id="4" name="Slide Image Placeholder 3"/>
          <p:cNvSpPr>
            <a:spLocks noGrp="1" noRot="1" noChangeAspect="1"/>
          </p:cNvSpPr>
          <p:nvPr>
            <p:ph type="sldImg" idx="2"/>
          </p:nvPr>
        </p:nvSpPr>
        <p:spPr>
          <a:xfrm>
            <a:off x="496888" y="481013"/>
            <a:ext cx="5056187" cy="2843212"/>
          </a:xfrm>
          <a:prstGeom prst="rect">
            <a:avLst/>
          </a:prstGeom>
          <a:noFill/>
          <a:ln w="3175">
            <a:solidFill>
              <a:schemeClr val="tx2"/>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84052" y="3486150"/>
            <a:ext cx="6042294" cy="464820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068252" y="8829967"/>
            <a:ext cx="5458095" cy="466433"/>
          </a:xfrm>
          <a:prstGeom prst="rect">
            <a:avLst/>
          </a:prstGeom>
        </p:spPr>
        <p:txBody>
          <a:bodyPr vert="horz" lIns="93177" tIns="46589" rIns="93177" bIns="46589" rtlCol="0" anchor="ctr"/>
          <a:lstStyle>
            <a:lvl1pPr algn="r">
              <a:defRPr sz="1200">
                <a:solidFill>
                  <a:schemeClr val="tx2"/>
                </a:solidFill>
              </a:defRPr>
            </a:lvl1pPr>
          </a:lstStyle>
          <a:p>
            <a:endParaRPr lang="en-US" dirty="0"/>
          </a:p>
        </p:txBody>
      </p:sp>
      <p:sp>
        <p:nvSpPr>
          <p:cNvPr id="7" name="Slide Number Placeholder 6"/>
          <p:cNvSpPr>
            <a:spLocks noGrp="1"/>
          </p:cNvSpPr>
          <p:nvPr>
            <p:ph type="sldNum" sz="quarter" idx="5"/>
          </p:nvPr>
        </p:nvSpPr>
        <p:spPr>
          <a:xfrm>
            <a:off x="6526348" y="8829967"/>
            <a:ext cx="482430" cy="466433"/>
          </a:xfrm>
          <a:prstGeom prst="rect">
            <a:avLst/>
          </a:prstGeom>
        </p:spPr>
        <p:txBody>
          <a:bodyPr vert="horz" lIns="93177" tIns="46589" rIns="93177" bIns="46589" rtlCol="0" anchor="ctr"/>
          <a:lstStyle>
            <a:lvl1pPr algn="r">
              <a:defRPr sz="1200">
                <a:solidFill>
                  <a:schemeClr val="tx2"/>
                </a:solidFill>
              </a:defRPr>
            </a:lvl1pPr>
          </a:lstStyle>
          <a:p>
            <a:fld id="{9359093C-2330-49BE-94AF-5A246B0DCEF8}" type="slidenum">
              <a:rPr lang="en-US" smtClean="0"/>
              <a:pPr/>
              <a:t>‹#›</a:t>
            </a:fld>
            <a:endParaRPr lang="en-US" dirty="0"/>
          </a:p>
        </p:txBody>
      </p:sp>
      <p:pic>
        <p:nvPicPr>
          <p:cNvPr id="11" name="Picture 16">
            <a:extLst>
              <a:ext uri="{FF2B5EF4-FFF2-40B4-BE49-F238E27FC236}">
                <a16:creationId xmlns:a16="http://schemas.microsoft.com/office/drawing/2014/main" id="{B9127272-6F66-40A1-A6EC-425235BA0C4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87388" y="8932117"/>
            <a:ext cx="194227" cy="193172"/>
          </a:xfrm>
          <a:prstGeom prst="rect">
            <a:avLst/>
          </a:prstGeom>
        </p:spPr>
      </p:pic>
    </p:spTree>
    <p:extLst>
      <p:ext uri="{BB962C8B-B14F-4D97-AF65-F5344CB8AC3E}">
        <p14:creationId xmlns:p14="http://schemas.microsoft.com/office/powerpoint/2010/main" val="3916786237"/>
      </p:ext>
    </p:extLst>
  </p:cSld>
  <p:clrMap bg1="lt1" tx1="dk1" bg2="lt2" tx2="dk2" accent1="accent1" accent2="accent2" accent3="accent3" accent4="accent4" accent5="accent5" accent6="accent6" hlink="hlink" folHlink="folHlink"/>
  <p:notesStyle>
    <a:lvl1pPr marL="0" algn="l" defTabSz="892432" rtl="0" eaLnBrk="1" latinLnBrk="0" hangingPunct="1">
      <a:defRPr sz="1050" kern="1200">
        <a:solidFill>
          <a:schemeClr val="tx2"/>
        </a:solidFill>
        <a:latin typeface="+mn-lt"/>
        <a:ea typeface="+mn-ea"/>
        <a:cs typeface="+mn-cs"/>
      </a:defRPr>
    </a:lvl1pPr>
    <a:lvl2pPr marL="114300" indent="0" algn="l" defTabSz="892432" rtl="0" eaLnBrk="1" latinLnBrk="0" hangingPunct="1">
      <a:defRPr sz="1050" kern="1200">
        <a:solidFill>
          <a:schemeClr val="tx2"/>
        </a:solidFill>
        <a:latin typeface="+mn-lt"/>
        <a:ea typeface="+mn-ea"/>
        <a:cs typeface="+mn-cs"/>
      </a:defRPr>
    </a:lvl2pPr>
    <a:lvl3pPr marL="228600" indent="0" algn="l" defTabSz="892432" rtl="0" eaLnBrk="1" latinLnBrk="0" hangingPunct="1">
      <a:defRPr sz="1050" kern="1200">
        <a:solidFill>
          <a:schemeClr val="tx2"/>
        </a:solidFill>
        <a:latin typeface="+mn-lt"/>
        <a:ea typeface="+mn-ea"/>
        <a:cs typeface="+mn-cs"/>
      </a:defRPr>
    </a:lvl3pPr>
    <a:lvl4pPr marL="342900" indent="0" algn="l" defTabSz="892432" rtl="0" eaLnBrk="1" latinLnBrk="0" hangingPunct="1">
      <a:defRPr sz="1050" kern="1200">
        <a:solidFill>
          <a:schemeClr val="tx2"/>
        </a:solidFill>
        <a:latin typeface="+mn-lt"/>
        <a:ea typeface="+mn-ea"/>
        <a:cs typeface="+mn-cs"/>
      </a:defRPr>
    </a:lvl4pPr>
    <a:lvl5pPr marL="457200" indent="0" algn="l" defTabSz="892432" rtl="0" eaLnBrk="1" latinLnBrk="0" hangingPunct="1">
      <a:defRPr sz="1050" kern="1200">
        <a:solidFill>
          <a:schemeClr val="tx2"/>
        </a:solidFill>
        <a:latin typeface="+mn-lt"/>
        <a:ea typeface="+mn-ea"/>
        <a:cs typeface="+mn-cs"/>
      </a:defRPr>
    </a:lvl5pPr>
    <a:lvl6pPr marL="2231080" algn="l" defTabSz="892432" rtl="0" eaLnBrk="1" latinLnBrk="0" hangingPunct="1">
      <a:defRPr sz="1171" kern="1200">
        <a:solidFill>
          <a:schemeClr val="tx1"/>
        </a:solidFill>
        <a:latin typeface="+mn-lt"/>
        <a:ea typeface="+mn-ea"/>
        <a:cs typeface="+mn-cs"/>
      </a:defRPr>
    </a:lvl6pPr>
    <a:lvl7pPr marL="2677296" algn="l" defTabSz="892432" rtl="0" eaLnBrk="1" latinLnBrk="0" hangingPunct="1">
      <a:defRPr sz="1171" kern="1200">
        <a:solidFill>
          <a:schemeClr val="tx1"/>
        </a:solidFill>
        <a:latin typeface="+mn-lt"/>
        <a:ea typeface="+mn-ea"/>
        <a:cs typeface="+mn-cs"/>
      </a:defRPr>
    </a:lvl7pPr>
    <a:lvl8pPr marL="3123513" algn="l" defTabSz="892432" rtl="0" eaLnBrk="1" latinLnBrk="0" hangingPunct="1">
      <a:defRPr sz="1171" kern="1200">
        <a:solidFill>
          <a:schemeClr val="tx1"/>
        </a:solidFill>
        <a:latin typeface="+mn-lt"/>
        <a:ea typeface="+mn-ea"/>
        <a:cs typeface="+mn-cs"/>
      </a:defRPr>
    </a:lvl8pPr>
    <a:lvl9pPr marL="3569728" algn="l" defTabSz="892432" rtl="0" eaLnBrk="1" latinLnBrk="0" hangingPunct="1">
      <a:defRPr sz="1171" kern="1200">
        <a:solidFill>
          <a:schemeClr val="tx1"/>
        </a:solidFill>
        <a:latin typeface="+mn-lt"/>
        <a:ea typeface="+mn-ea"/>
        <a:cs typeface="+mn-cs"/>
      </a:defRPr>
    </a:lvl9pPr>
  </p:notesStyle>
  <p:extLst>
    <p:ext uri="{620B2872-D7B9-4A21-9093-7833F8D536E1}">
      <p15:sldGuideLst xmlns:p15="http://schemas.microsoft.com/office/powerpoint/2012/main">
        <p15:guide id="2" pos="4111" userDrawn="1">
          <p15:clr>
            <a:srgbClr val="F26B43"/>
          </p15:clr>
        </p15:guide>
        <p15:guide id="3" pos="305" userDrawn="1">
          <p15:clr>
            <a:srgbClr val="F26B43"/>
          </p15:clr>
        </p15:guide>
        <p15:guide id="4" orient="horz" pos="219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8" y="481013"/>
            <a:ext cx="5056187" cy="2843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9093C-2330-49BE-94AF-5A246B0DCEF8}" type="slidenum">
              <a:rPr lang="en-US" smtClean="0"/>
              <a:t>1</a:t>
            </a:fld>
            <a:endParaRPr lang="en-US" dirty="0"/>
          </a:p>
        </p:txBody>
      </p:sp>
    </p:spTree>
    <p:extLst>
      <p:ext uri="{BB962C8B-B14F-4D97-AF65-F5344CB8AC3E}">
        <p14:creationId xmlns:p14="http://schemas.microsoft.com/office/powerpoint/2010/main" val="263425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4F5537-D15A-44E8-87CC-85F58C8C68F5}" type="slidenum">
              <a:rPr lang="en-US" smtClean="0"/>
              <a:t>14</a:t>
            </a:fld>
            <a:endParaRPr lang="en-US"/>
          </a:p>
        </p:txBody>
      </p:sp>
    </p:spTree>
    <p:extLst>
      <p:ext uri="{BB962C8B-B14F-4D97-AF65-F5344CB8AC3E}">
        <p14:creationId xmlns:p14="http://schemas.microsoft.com/office/powerpoint/2010/main" val="2878681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0885EA-6B18-4D71-972A-068FF78F5987}"/>
              </a:ext>
            </a:extLst>
          </p:cNvPr>
          <p:cNvSpPr/>
          <p:nvPr userDrawn="1"/>
        </p:nvSpPr>
        <p:spPr>
          <a:xfrm>
            <a:off x="0" y="894"/>
            <a:ext cx="12192000" cy="6856214"/>
          </a:xfrm>
          <a:prstGeom prst="rect">
            <a:avLst/>
          </a:prstGeom>
          <a:gradFill>
            <a:gsLst>
              <a:gs pos="16000">
                <a:srgbClr val="002A88"/>
              </a:gs>
              <a:gs pos="79000">
                <a:srgbClr val="04003C"/>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A2215121-CA48-4D4D-B0FD-1D3BD52AFD4B}"/>
              </a:ext>
            </a:extLst>
          </p:cNvPr>
          <p:cNvSpPr>
            <a:spLocks noGrp="1"/>
          </p:cNvSpPr>
          <p:nvPr>
            <p:ph type="ctrTitle"/>
          </p:nvPr>
        </p:nvSpPr>
        <p:spPr>
          <a:xfrm>
            <a:off x="736600" y="1364718"/>
            <a:ext cx="10710333" cy="1859147"/>
          </a:xfrm>
        </p:spPr>
        <p:txBody>
          <a:bodyPr anchor="b">
            <a:noAutofit/>
          </a:bodyPr>
          <a:lstStyle>
            <a:lvl1pPr algn="ctr">
              <a:defRPr sz="4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2AD32F7-9D35-AB44-A743-E08C4C051515}"/>
              </a:ext>
            </a:extLst>
          </p:cNvPr>
          <p:cNvSpPr>
            <a:spLocks noGrp="1"/>
          </p:cNvSpPr>
          <p:nvPr>
            <p:ph type="subTitle" idx="1"/>
          </p:nvPr>
        </p:nvSpPr>
        <p:spPr>
          <a:xfrm>
            <a:off x="736600" y="3223865"/>
            <a:ext cx="10710333" cy="1332480"/>
          </a:xfrm>
        </p:spPr>
        <p:txBody>
          <a:bodyPr>
            <a:normAutofit/>
          </a:bodyPr>
          <a:lstStyle>
            <a:lvl1pPr marL="0" indent="0" algn="ctr">
              <a:buNone/>
              <a:defRPr sz="2400" b="1">
                <a:solidFill>
                  <a:schemeClr val="accent3"/>
                </a:solidFill>
                <a:latin typeface="+mj-lt"/>
              </a:defRPr>
            </a:lvl1pPr>
            <a:lvl2pPr marL="653109" indent="0" algn="ctr">
              <a:buNone/>
              <a:defRPr sz="2857"/>
            </a:lvl2pPr>
            <a:lvl3pPr marL="1306218" indent="0" algn="ctr">
              <a:buNone/>
              <a:defRPr sz="2572"/>
            </a:lvl3pPr>
            <a:lvl4pPr marL="1959327" indent="0" algn="ctr">
              <a:buNone/>
              <a:defRPr sz="2285"/>
            </a:lvl4pPr>
            <a:lvl5pPr marL="2612436" indent="0" algn="ctr">
              <a:buNone/>
              <a:defRPr sz="2285"/>
            </a:lvl5pPr>
            <a:lvl6pPr marL="3265545" indent="0" algn="ctr">
              <a:buNone/>
              <a:defRPr sz="2285"/>
            </a:lvl6pPr>
            <a:lvl7pPr marL="3918654" indent="0" algn="ctr">
              <a:buNone/>
              <a:defRPr sz="2285"/>
            </a:lvl7pPr>
            <a:lvl8pPr marL="4571764" indent="0" algn="ctr">
              <a:buNone/>
              <a:defRPr sz="2285"/>
            </a:lvl8pPr>
            <a:lvl9pPr marL="5224873" indent="0" algn="ctr">
              <a:buNone/>
              <a:defRPr sz="2285"/>
            </a:lvl9pPr>
          </a:lstStyle>
          <a:p>
            <a:r>
              <a:rPr lang="en-US"/>
              <a:t>Click to edit Master subtitle style</a:t>
            </a:r>
            <a:endParaRPr lang="en-US" dirty="0"/>
          </a:p>
        </p:txBody>
      </p:sp>
      <p:pic>
        <p:nvPicPr>
          <p:cNvPr id="5" name="Graphic 4">
            <a:extLst>
              <a:ext uri="{FF2B5EF4-FFF2-40B4-BE49-F238E27FC236}">
                <a16:creationId xmlns:a16="http://schemas.microsoft.com/office/drawing/2014/main" id="{72E510C9-7083-4F5A-A5CD-A1358F6AE3E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9020" y="5500998"/>
            <a:ext cx="3389521" cy="847380"/>
          </a:xfrm>
          <a:prstGeom prst="rect">
            <a:avLst/>
          </a:prstGeom>
        </p:spPr>
      </p:pic>
      <p:sp>
        <p:nvSpPr>
          <p:cNvPr id="4" name="Rectangle 3" hidden="1">
            <a:extLst>
              <a:ext uri="{FF2B5EF4-FFF2-40B4-BE49-F238E27FC236}">
                <a16:creationId xmlns:a16="http://schemas.microsoft.com/office/drawing/2014/main" id="{96E70CF6-21FD-499A-98E7-A525C7362B0A}"/>
              </a:ext>
            </a:extLst>
          </p:cNvPr>
          <p:cNvSpPr/>
          <p:nvPr userDrawn="1">
            <p:custDataLst>
              <p:tags r:id="rId1"/>
            </p:custDataLst>
          </p:nvPr>
        </p:nvSpPr>
        <p:spPr>
          <a:xfrm>
            <a:off x="723900" y="5500998"/>
            <a:ext cx="3302410" cy="847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431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1B1A-193A-1F40-B2AB-0A9D2F74DF8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E4FCD71-99E5-D846-AD43-7B056FE628C6}"/>
              </a:ext>
            </a:extLst>
          </p:cNvPr>
          <p:cNvSpPr>
            <a:spLocks noGrp="1"/>
          </p:cNvSpPr>
          <p:nvPr>
            <p:ph sz="half" idx="1"/>
          </p:nvPr>
        </p:nvSpPr>
        <p:spPr>
          <a:xfrm>
            <a:off x="726570" y="855664"/>
            <a:ext cx="5281633" cy="53588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A06A599-343C-AF48-9F5E-ED2800F22C6D}"/>
              </a:ext>
            </a:extLst>
          </p:cNvPr>
          <p:cNvSpPr>
            <a:spLocks noGrp="1"/>
          </p:cNvSpPr>
          <p:nvPr>
            <p:ph sz="half" idx="2"/>
          </p:nvPr>
        </p:nvSpPr>
        <p:spPr>
          <a:xfrm>
            <a:off x="6191230" y="855664"/>
            <a:ext cx="5281633" cy="53588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FA09E3-6341-2840-B4B2-446CB6BCD3DE}"/>
              </a:ext>
            </a:extLst>
          </p:cNvPr>
          <p:cNvSpPr>
            <a:spLocks noGrp="1"/>
          </p:cNvSpPr>
          <p:nvPr>
            <p:ph type="dt" sz="half" idx="10"/>
          </p:nvPr>
        </p:nvSpPr>
        <p:spPr/>
        <p:txBody>
          <a:bodyPr/>
          <a:lstStyle/>
          <a:p>
            <a:fld id="{932DD1C2-B208-4562-B8B9-3E9E71B15AEB}" type="datetime1">
              <a:rPr lang="en-US" smtClean="0"/>
              <a:t>6/27/2026</a:t>
            </a:fld>
            <a:endParaRPr lang="en-US"/>
          </a:p>
        </p:txBody>
      </p:sp>
      <p:sp>
        <p:nvSpPr>
          <p:cNvPr id="6" name="Footer Placeholder 5">
            <a:extLst>
              <a:ext uri="{FF2B5EF4-FFF2-40B4-BE49-F238E27FC236}">
                <a16:creationId xmlns:a16="http://schemas.microsoft.com/office/drawing/2014/main" id="{B061B294-4D04-E746-8221-395BE429F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E9DF78-5CB3-4849-B9FC-1F1763722B41}"/>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8" name="Rectangle 7" hidden="1">
            <a:extLst>
              <a:ext uri="{FF2B5EF4-FFF2-40B4-BE49-F238E27FC236}">
                <a16:creationId xmlns:a16="http://schemas.microsoft.com/office/drawing/2014/main" id="{6B12440B-82B8-49BB-A179-16B2998F8E4C}"/>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694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Point /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453C17-7258-4AD7-9BE0-96A1045478F3}"/>
              </a:ext>
            </a:extLst>
          </p:cNvPr>
          <p:cNvSpPr>
            <a:spLocks noGrp="1"/>
          </p:cNvSpPr>
          <p:nvPr>
            <p:ph type="dt" sz="half" idx="10"/>
          </p:nvPr>
        </p:nvSpPr>
        <p:spPr/>
        <p:txBody>
          <a:bodyPr/>
          <a:lstStyle/>
          <a:p>
            <a:fld id="{CF1D6321-93FB-4F05-956E-95304BDC80A3}" type="datetime1">
              <a:rPr lang="en-US" smtClean="0"/>
              <a:t>6/27/2026</a:t>
            </a:fld>
            <a:endParaRPr lang="en-US" dirty="0"/>
          </a:p>
        </p:txBody>
      </p:sp>
      <p:sp>
        <p:nvSpPr>
          <p:cNvPr id="4" name="Footer Placeholder 3">
            <a:extLst>
              <a:ext uri="{FF2B5EF4-FFF2-40B4-BE49-F238E27FC236}">
                <a16:creationId xmlns:a16="http://schemas.microsoft.com/office/drawing/2014/main" id="{424D930B-8A9B-465E-92CD-75EB247A0B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157046-792A-4788-B5CA-E9C55F23CA39}"/>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7" name="Text Placeholder 6">
            <a:extLst>
              <a:ext uri="{FF2B5EF4-FFF2-40B4-BE49-F238E27FC236}">
                <a16:creationId xmlns:a16="http://schemas.microsoft.com/office/drawing/2014/main" id="{3133373C-0DC7-4594-8F56-DA0E5C7B4D20}"/>
              </a:ext>
            </a:extLst>
          </p:cNvPr>
          <p:cNvSpPr>
            <a:spLocks noGrp="1"/>
          </p:cNvSpPr>
          <p:nvPr>
            <p:ph type="body" sz="quarter" idx="13" hasCustomPrompt="1"/>
          </p:nvPr>
        </p:nvSpPr>
        <p:spPr>
          <a:xfrm>
            <a:off x="723899" y="2025017"/>
            <a:ext cx="10744200" cy="2807966"/>
          </a:xfrm>
          <a:solidFill>
            <a:schemeClr val="accent1"/>
          </a:solidFill>
        </p:spPr>
        <p:txBody>
          <a:bodyPr anchor="ctr">
            <a:normAutofit/>
          </a:bodyPr>
          <a:lstStyle>
            <a:lvl1pPr marL="0" indent="0" algn="ctr">
              <a:buNone/>
              <a:defRPr sz="3600" b="1">
                <a:solidFill>
                  <a:schemeClr val="bg1"/>
                </a:solidFill>
                <a:latin typeface="+mj-lt"/>
              </a:defRPr>
            </a:lvl1pPr>
            <a:lvl2pPr algn="ctr">
              <a:defRPr/>
            </a:lvl2pPr>
            <a:lvl3pPr algn="ctr">
              <a:defRPr/>
            </a:lvl3pPr>
            <a:lvl4pPr algn="ctr">
              <a:defRPr/>
            </a:lvl4pPr>
            <a:lvl5pPr algn="ctr">
              <a:defRPr/>
            </a:lvl5pPr>
          </a:lstStyle>
          <a:p>
            <a:pPr lvl="0"/>
            <a:r>
              <a:rPr lang="en-US" dirty="0"/>
              <a:t>Add takeaway / quote / statement / stat and change color of textbox as needed </a:t>
            </a:r>
          </a:p>
        </p:txBody>
      </p:sp>
      <p:sp>
        <p:nvSpPr>
          <p:cNvPr id="10" name="Rectangle 9" hidden="1">
            <a:extLst>
              <a:ext uri="{FF2B5EF4-FFF2-40B4-BE49-F238E27FC236}">
                <a16:creationId xmlns:a16="http://schemas.microsoft.com/office/drawing/2014/main" id="{DFFA4450-53A1-4811-94EB-744A6A99036D}"/>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85131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FF83D-86B2-B744-9C83-3DB29D769510}"/>
              </a:ext>
            </a:extLst>
          </p:cNvPr>
          <p:cNvSpPr>
            <a:spLocks noGrp="1"/>
          </p:cNvSpPr>
          <p:nvPr>
            <p:ph idx="1"/>
          </p:nvPr>
        </p:nvSpPr>
        <p:spPr>
          <a:xfrm>
            <a:off x="726569" y="855407"/>
            <a:ext cx="7661771" cy="5350686"/>
          </a:xfrm>
        </p:spPr>
        <p:txBody>
          <a:bodyPr/>
          <a:lstStyle>
            <a:lvl1pPr>
              <a:defRPr sz="2000"/>
            </a:lvl1pPr>
            <a:lvl2pPr>
              <a:defRPr sz="1800"/>
            </a:lvl2pPr>
            <a:lvl3pPr>
              <a:defRPr sz="1800"/>
            </a:lvl3pPr>
            <a:lvl4pPr>
              <a:defRPr sz="1600"/>
            </a:lvl4pPr>
            <a:lvl5pPr>
              <a:defRPr sz="1600"/>
            </a:lvl5pPr>
            <a:lvl6pPr>
              <a:defRPr sz="2857"/>
            </a:lvl6pPr>
            <a:lvl7pPr>
              <a:defRPr sz="2857"/>
            </a:lvl7pPr>
            <a:lvl8pPr>
              <a:defRPr sz="2857"/>
            </a:lvl8pPr>
            <a:lvl9pPr>
              <a:defRPr sz="285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8D613F3-BF58-724B-9FC3-AA157BAE9F36}"/>
              </a:ext>
            </a:extLst>
          </p:cNvPr>
          <p:cNvSpPr>
            <a:spLocks noGrp="1"/>
          </p:cNvSpPr>
          <p:nvPr>
            <p:ph type="body" sz="half" idx="2"/>
          </p:nvPr>
        </p:nvSpPr>
        <p:spPr>
          <a:xfrm>
            <a:off x="8487177" y="855662"/>
            <a:ext cx="2979397" cy="5362575"/>
          </a:xfrm>
          <a:solidFill>
            <a:schemeClr val="tx2"/>
          </a:solidFill>
        </p:spPr>
        <p:txBody>
          <a:bodyPr anchor="ctr">
            <a:normAutofit/>
          </a:bodyPr>
          <a:lstStyle>
            <a:lvl1pPr marL="0" indent="0" algn="ctr">
              <a:buNone/>
              <a:defRPr sz="1800" b="1">
                <a:solidFill>
                  <a:schemeClr val="bg1"/>
                </a:solidFill>
                <a:latin typeface="+mj-lt"/>
              </a:defRPr>
            </a:lvl1pPr>
            <a:lvl2pPr marL="653109" indent="0">
              <a:buNone/>
              <a:defRPr sz="2000"/>
            </a:lvl2pPr>
            <a:lvl3pPr marL="1306218" indent="0">
              <a:buNone/>
              <a:defRPr sz="1715"/>
            </a:lvl3pPr>
            <a:lvl4pPr marL="1959327" indent="0">
              <a:buNone/>
              <a:defRPr sz="1428"/>
            </a:lvl4pPr>
            <a:lvl5pPr marL="2612436" indent="0">
              <a:buNone/>
              <a:defRPr sz="1428"/>
            </a:lvl5pPr>
            <a:lvl6pPr marL="3265545" indent="0">
              <a:buNone/>
              <a:defRPr sz="1428"/>
            </a:lvl6pPr>
            <a:lvl7pPr marL="3918654" indent="0">
              <a:buNone/>
              <a:defRPr sz="1428"/>
            </a:lvl7pPr>
            <a:lvl8pPr marL="4571764" indent="0">
              <a:buNone/>
              <a:defRPr sz="1428"/>
            </a:lvl8pPr>
            <a:lvl9pPr marL="5224873" indent="0">
              <a:buNone/>
              <a:defRPr sz="1428"/>
            </a:lvl9pPr>
          </a:lstStyle>
          <a:p>
            <a:pPr lvl="0"/>
            <a:r>
              <a:rPr lang="en-US"/>
              <a:t>Edit Master text styles</a:t>
            </a:r>
          </a:p>
        </p:txBody>
      </p:sp>
      <p:sp>
        <p:nvSpPr>
          <p:cNvPr id="5" name="Date Placeholder 4">
            <a:extLst>
              <a:ext uri="{FF2B5EF4-FFF2-40B4-BE49-F238E27FC236}">
                <a16:creationId xmlns:a16="http://schemas.microsoft.com/office/drawing/2014/main" id="{C33984B2-B9A6-BB42-BB99-BB239974F7EC}"/>
              </a:ext>
            </a:extLst>
          </p:cNvPr>
          <p:cNvSpPr>
            <a:spLocks noGrp="1"/>
          </p:cNvSpPr>
          <p:nvPr>
            <p:ph type="dt" sz="half" idx="10"/>
          </p:nvPr>
        </p:nvSpPr>
        <p:spPr/>
        <p:txBody>
          <a:bodyPr/>
          <a:lstStyle/>
          <a:p>
            <a:fld id="{DAF5B2D5-28BB-4232-A525-B24A04EE71CB}" type="datetime1">
              <a:rPr lang="en-US" smtClean="0"/>
              <a:t>6/27/2026</a:t>
            </a:fld>
            <a:endParaRPr lang="en-US"/>
          </a:p>
        </p:txBody>
      </p:sp>
      <p:sp>
        <p:nvSpPr>
          <p:cNvPr id="6" name="Footer Placeholder 5">
            <a:extLst>
              <a:ext uri="{FF2B5EF4-FFF2-40B4-BE49-F238E27FC236}">
                <a16:creationId xmlns:a16="http://schemas.microsoft.com/office/drawing/2014/main" id="{5B5E69B3-56DA-944E-9F0B-8E52A16DF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DF43D-6601-6248-AA5E-FC6E72A5A8F2}"/>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8" name="Title 7">
            <a:extLst>
              <a:ext uri="{FF2B5EF4-FFF2-40B4-BE49-F238E27FC236}">
                <a16:creationId xmlns:a16="http://schemas.microsoft.com/office/drawing/2014/main" id="{11367FFD-A968-49DF-AC50-8C55CD8A0C90}"/>
              </a:ext>
            </a:extLst>
          </p:cNvPr>
          <p:cNvSpPr>
            <a:spLocks noGrp="1"/>
          </p:cNvSpPr>
          <p:nvPr>
            <p:ph type="title"/>
          </p:nvPr>
        </p:nvSpPr>
        <p:spPr/>
        <p:txBody>
          <a:bodyPr/>
          <a:lstStyle/>
          <a:p>
            <a:r>
              <a:rPr lang="en-US"/>
              <a:t>Click to edit Master title style</a:t>
            </a:r>
          </a:p>
        </p:txBody>
      </p:sp>
      <p:sp>
        <p:nvSpPr>
          <p:cNvPr id="9" name="Rectangle 8" hidden="1">
            <a:extLst>
              <a:ext uri="{FF2B5EF4-FFF2-40B4-BE49-F238E27FC236}">
                <a16:creationId xmlns:a16="http://schemas.microsoft.com/office/drawing/2014/main" id="{82F75050-2159-4314-A8A6-F31BFBC46EA2}"/>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2516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586A1E-9049-0F43-BE0A-906179F5CE15}"/>
              </a:ext>
            </a:extLst>
          </p:cNvPr>
          <p:cNvSpPr>
            <a:spLocks noGrp="1"/>
          </p:cNvSpPr>
          <p:nvPr>
            <p:ph type="dt" sz="half" idx="10"/>
          </p:nvPr>
        </p:nvSpPr>
        <p:spPr/>
        <p:txBody>
          <a:bodyPr/>
          <a:lstStyle/>
          <a:p>
            <a:fld id="{708111A3-0FE3-4FBC-BE91-E192DED52CB4}" type="datetime1">
              <a:rPr lang="en-US" smtClean="0"/>
              <a:t>6/27/2026</a:t>
            </a:fld>
            <a:endParaRPr lang="en-US"/>
          </a:p>
        </p:txBody>
      </p:sp>
      <p:sp>
        <p:nvSpPr>
          <p:cNvPr id="3" name="Footer Placeholder 2">
            <a:extLst>
              <a:ext uri="{FF2B5EF4-FFF2-40B4-BE49-F238E27FC236}">
                <a16:creationId xmlns:a16="http://schemas.microsoft.com/office/drawing/2014/main" id="{1434A5AD-F092-F342-A9CB-26ADA6CAC8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CB0A3B-B17C-C643-8EA2-B56455436C8C}"/>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7" name="Rectangle 6" hidden="1">
            <a:extLst>
              <a:ext uri="{FF2B5EF4-FFF2-40B4-BE49-F238E27FC236}">
                <a16:creationId xmlns:a16="http://schemas.microsoft.com/office/drawing/2014/main" id="{BDB5A986-3CC4-4068-9673-999468AFDB9F}"/>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12994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41EC-0138-4DE4-AE99-9A5220A5A794}"/>
              </a:ext>
            </a:extLst>
          </p:cNvPr>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02091DE6-9757-4FF4-B09E-C0013B9D7A91}"/>
              </a:ext>
            </a:extLst>
          </p:cNvPr>
          <p:cNvSpPr>
            <a:spLocks noGrp="1"/>
          </p:cNvSpPr>
          <p:nvPr>
            <p:ph type="pic" sz="quarter" idx="13" hasCustomPrompt="1"/>
          </p:nvPr>
        </p:nvSpPr>
        <p:spPr>
          <a:xfrm>
            <a:off x="736603" y="1193105"/>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4" name="Picture Placeholder 13">
            <a:extLst>
              <a:ext uri="{FF2B5EF4-FFF2-40B4-BE49-F238E27FC236}">
                <a16:creationId xmlns:a16="http://schemas.microsoft.com/office/drawing/2014/main" id="{B7AD1791-C116-44D1-8342-307A77972B2F}"/>
              </a:ext>
            </a:extLst>
          </p:cNvPr>
          <p:cNvSpPr>
            <a:spLocks noGrp="1"/>
          </p:cNvSpPr>
          <p:nvPr>
            <p:ph type="pic" sz="quarter" idx="14" hasCustomPrompt="1"/>
          </p:nvPr>
        </p:nvSpPr>
        <p:spPr>
          <a:xfrm>
            <a:off x="735757" y="2436317"/>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6" name="Picture Placeholder 15">
            <a:extLst>
              <a:ext uri="{FF2B5EF4-FFF2-40B4-BE49-F238E27FC236}">
                <a16:creationId xmlns:a16="http://schemas.microsoft.com/office/drawing/2014/main" id="{A624C46F-9E17-4F79-AA19-1EEFE78D3ED6}"/>
              </a:ext>
            </a:extLst>
          </p:cNvPr>
          <p:cNvSpPr>
            <a:spLocks noGrp="1"/>
          </p:cNvSpPr>
          <p:nvPr>
            <p:ph type="pic" sz="quarter" idx="15" hasCustomPrompt="1"/>
          </p:nvPr>
        </p:nvSpPr>
        <p:spPr>
          <a:xfrm>
            <a:off x="735757" y="3683793"/>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8" name="Picture Placeholder 17">
            <a:extLst>
              <a:ext uri="{FF2B5EF4-FFF2-40B4-BE49-F238E27FC236}">
                <a16:creationId xmlns:a16="http://schemas.microsoft.com/office/drawing/2014/main" id="{E6F49704-7B4C-435B-B0A9-B43AD0E00B70}"/>
              </a:ext>
            </a:extLst>
          </p:cNvPr>
          <p:cNvSpPr>
            <a:spLocks noGrp="1"/>
          </p:cNvSpPr>
          <p:nvPr>
            <p:ph type="pic" sz="quarter" idx="16" hasCustomPrompt="1"/>
          </p:nvPr>
        </p:nvSpPr>
        <p:spPr>
          <a:xfrm>
            <a:off x="735757" y="4931269"/>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20" name="Text Placeholder 19">
            <a:extLst>
              <a:ext uri="{FF2B5EF4-FFF2-40B4-BE49-F238E27FC236}">
                <a16:creationId xmlns:a16="http://schemas.microsoft.com/office/drawing/2014/main" id="{048EBB51-3DD1-43E0-85E4-BBAF9815846F}"/>
              </a:ext>
            </a:extLst>
          </p:cNvPr>
          <p:cNvSpPr>
            <a:spLocks noGrp="1"/>
          </p:cNvSpPr>
          <p:nvPr>
            <p:ph type="body" sz="quarter" idx="17" hasCustomPrompt="1"/>
          </p:nvPr>
        </p:nvSpPr>
        <p:spPr>
          <a:xfrm>
            <a:off x="1784988" y="1453659"/>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2" name="Text Placeholder 21">
            <a:extLst>
              <a:ext uri="{FF2B5EF4-FFF2-40B4-BE49-F238E27FC236}">
                <a16:creationId xmlns:a16="http://schemas.microsoft.com/office/drawing/2014/main" id="{B652FA6D-B8C8-4A78-82B7-708F6D21C27B}"/>
              </a:ext>
            </a:extLst>
          </p:cNvPr>
          <p:cNvSpPr>
            <a:spLocks noGrp="1"/>
          </p:cNvSpPr>
          <p:nvPr>
            <p:ph type="body" sz="quarter" idx="18" hasCustomPrompt="1"/>
          </p:nvPr>
        </p:nvSpPr>
        <p:spPr>
          <a:xfrm>
            <a:off x="1784989" y="2696871"/>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4" name="Text Placeholder 23">
            <a:extLst>
              <a:ext uri="{FF2B5EF4-FFF2-40B4-BE49-F238E27FC236}">
                <a16:creationId xmlns:a16="http://schemas.microsoft.com/office/drawing/2014/main" id="{EA753D7B-98DC-479D-9880-76B797956B40}"/>
              </a:ext>
            </a:extLst>
          </p:cNvPr>
          <p:cNvSpPr>
            <a:spLocks noGrp="1"/>
          </p:cNvSpPr>
          <p:nvPr>
            <p:ph type="body" sz="quarter" idx="19" hasCustomPrompt="1"/>
          </p:nvPr>
        </p:nvSpPr>
        <p:spPr>
          <a:xfrm>
            <a:off x="1784989" y="3944347"/>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6" name="Text Placeholder 25">
            <a:extLst>
              <a:ext uri="{FF2B5EF4-FFF2-40B4-BE49-F238E27FC236}">
                <a16:creationId xmlns:a16="http://schemas.microsoft.com/office/drawing/2014/main" id="{BE1FCCB2-14A7-45A9-B19B-0EA3718AF12A}"/>
              </a:ext>
            </a:extLst>
          </p:cNvPr>
          <p:cNvSpPr>
            <a:spLocks noGrp="1"/>
          </p:cNvSpPr>
          <p:nvPr>
            <p:ph type="body" sz="quarter" idx="20" hasCustomPrompt="1"/>
          </p:nvPr>
        </p:nvSpPr>
        <p:spPr>
          <a:xfrm>
            <a:off x="1784989" y="5191823"/>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8" name="Picture Placeholder 27">
            <a:extLst>
              <a:ext uri="{FF2B5EF4-FFF2-40B4-BE49-F238E27FC236}">
                <a16:creationId xmlns:a16="http://schemas.microsoft.com/office/drawing/2014/main" id="{0A7B97EF-654A-4399-922B-00908C0B894F}"/>
              </a:ext>
            </a:extLst>
          </p:cNvPr>
          <p:cNvSpPr>
            <a:spLocks noGrp="1"/>
          </p:cNvSpPr>
          <p:nvPr>
            <p:ph type="pic" sz="quarter" idx="21" hasCustomPrompt="1"/>
          </p:nvPr>
        </p:nvSpPr>
        <p:spPr>
          <a:xfrm>
            <a:off x="6281696" y="1193105"/>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0" name="Picture Placeholder 29">
            <a:extLst>
              <a:ext uri="{FF2B5EF4-FFF2-40B4-BE49-F238E27FC236}">
                <a16:creationId xmlns:a16="http://schemas.microsoft.com/office/drawing/2014/main" id="{04370EF0-E179-46C9-9E26-7F3862BC11C7}"/>
              </a:ext>
            </a:extLst>
          </p:cNvPr>
          <p:cNvSpPr>
            <a:spLocks noGrp="1"/>
          </p:cNvSpPr>
          <p:nvPr>
            <p:ph type="pic" sz="quarter" idx="22" hasCustomPrompt="1"/>
          </p:nvPr>
        </p:nvSpPr>
        <p:spPr>
          <a:xfrm>
            <a:off x="6281696" y="2436317"/>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2" name="Picture Placeholder 31">
            <a:extLst>
              <a:ext uri="{FF2B5EF4-FFF2-40B4-BE49-F238E27FC236}">
                <a16:creationId xmlns:a16="http://schemas.microsoft.com/office/drawing/2014/main" id="{B22EA77D-2B89-48F1-809A-21A7443F39CB}"/>
              </a:ext>
            </a:extLst>
          </p:cNvPr>
          <p:cNvSpPr>
            <a:spLocks noGrp="1"/>
          </p:cNvSpPr>
          <p:nvPr>
            <p:ph type="pic" sz="quarter" idx="23" hasCustomPrompt="1"/>
          </p:nvPr>
        </p:nvSpPr>
        <p:spPr>
          <a:xfrm>
            <a:off x="6281696" y="3688670"/>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4" name="Picture Placeholder 33">
            <a:extLst>
              <a:ext uri="{FF2B5EF4-FFF2-40B4-BE49-F238E27FC236}">
                <a16:creationId xmlns:a16="http://schemas.microsoft.com/office/drawing/2014/main" id="{90B09503-3FEF-4CCF-9778-B379C442CEA3}"/>
              </a:ext>
            </a:extLst>
          </p:cNvPr>
          <p:cNvSpPr>
            <a:spLocks noGrp="1"/>
          </p:cNvSpPr>
          <p:nvPr>
            <p:ph type="pic" sz="quarter" idx="24" hasCustomPrompt="1"/>
          </p:nvPr>
        </p:nvSpPr>
        <p:spPr>
          <a:xfrm>
            <a:off x="6281696" y="4931271"/>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6" name="Text Placeholder 35">
            <a:extLst>
              <a:ext uri="{FF2B5EF4-FFF2-40B4-BE49-F238E27FC236}">
                <a16:creationId xmlns:a16="http://schemas.microsoft.com/office/drawing/2014/main" id="{E4204AE6-3065-4932-9FF7-460921375E64}"/>
              </a:ext>
            </a:extLst>
          </p:cNvPr>
          <p:cNvSpPr>
            <a:spLocks noGrp="1"/>
          </p:cNvSpPr>
          <p:nvPr>
            <p:ph type="body" sz="quarter" idx="25" hasCustomPrompt="1"/>
          </p:nvPr>
        </p:nvSpPr>
        <p:spPr>
          <a:xfrm>
            <a:off x="7360901" y="1453659"/>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38" name="Text Placeholder 37">
            <a:extLst>
              <a:ext uri="{FF2B5EF4-FFF2-40B4-BE49-F238E27FC236}">
                <a16:creationId xmlns:a16="http://schemas.microsoft.com/office/drawing/2014/main" id="{EC258CB3-809B-4E55-9D97-E236614394CF}"/>
              </a:ext>
            </a:extLst>
          </p:cNvPr>
          <p:cNvSpPr>
            <a:spLocks noGrp="1"/>
          </p:cNvSpPr>
          <p:nvPr>
            <p:ph type="body" sz="quarter" idx="26" hasCustomPrompt="1"/>
          </p:nvPr>
        </p:nvSpPr>
        <p:spPr>
          <a:xfrm>
            <a:off x="7360901" y="2696871"/>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40" name="Text Placeholder 39">
            <a:extLst>
              <a:ext uri="{FF2B5EF4-FFF2-40B4-BE49-F238E27FC236}">
                <a16:creationId xmlns:a16="http://schemas.microsoft.com/office/drawing/2014/main" id="{F8D6D001-984E-4D2F-8FDA-6F3F609E8063}"/>
              </a:ext>
            </a:extLst>
          </p:cNvPr>
          <p:cNvSpPr>
            <a:spLocks noGrp="1"/>
          </p:cNvSpPr>
          <p:nvPr>
            <p:ph type="body" sz="quarter" idx="27" hasCustomPrompt="1"/>
          </p:nvPr>
        </p:nvSpPr>
        <p:spPr>
          <a:xfrm>
            <a:off x="7360901" y="3944347"/>
            <a:ext cx="4084959" cy="173736"/>
          </a:xfrm>
        </p:spPr>
        <p:txBody>
          <a:bodyPr anchor="ctr">
            <a:noAutofit/>
          </a:bodyPr>
          <a:lstStyle>
            <a:lvl1pPr marL="0" indent="0">
              <a:buNone/>
              <a:defRPr sz="1600" b="1">
                <a:solidFill>
                  <a:schemeClr val="tx2"/>
                </a:solidFill>
                <a:latin typeface="+mj-lt"/>
              </a:defRPr>
            </a:lvl1pPr>
            <a:lvl2pPr marL="112711" indent="0">
              <a:buNone/>
              <a:defRPr/>
            </a:lvl2pPr>
          </a:lstStyle>
          <a:p>
            <a:pPr lvl="0"/>
            <a:r>
              <a:rPr lang="en-US" dirty="0"/>
              <a:t>Click to insert name</a:t>
            </a:r>
          </a:p>
        </p:txBody>
      </p:sp>
      <p:sp>
        <p:nvSpPr>
          <p:cNvPr id="42" name="Text Placeholder 41">
            <a:extLst>
              <a:ext uri="{FF2B5EF4-FFF2-40B4-BE49-F238E27FC236}">
                <a16:creationId xmlns:a16="http://schemas.microsoft.com/office/drawing/2014/main" id="{0275046B-85D4-40B0-974A-EC444D6C6133}"/>
              </a:ext>
            </a:extLst>
          </p:cNvPr>
          <p:cNvSpPr>
            <a:spLocks noGrp="1"/>
          </p:cNvSpPr>
          <p:nvPr>
            <p:ph type="body" sz="quarter" idx="28" hasCustomPrompt="1"/>
          </p:nvPr>
        </p:nvSpPr>
        <p:spPr>
          <a:xfrm>
            <a:off x="7360901" y="5191823"/>
            <a:ext cx="4084959" cy="173736"/>
          </a:xfrm>
        </p:spPr>
        <p:txBody>
          <a:bodyPr anchor="ctr">
            <a:noAutofit/>
          </a:bodyPr>
          <a:lstStyle>
            <a:lvl1pPr marL="0" indent="0">
              <a:buNone/>
              <a:defRPr sz="1600" b="1">
                <a:solidFill>
                  <a:schemeClr val="tx2"/>
                </a:solidFill>
                <a:latin typeface="+mj-lt"/>
              </a:defRPr>
            </a:lvl1pPr>
            <a:lvl2pPr marL="112711" indent="0">
              <a:buNone/>
              <a:defRPr/>
            </a:lvl2pPr>
          </a:lstStyle>
          <a:p>
            <a:pPr lvl="0"/>
            <a:r>
              <a:rPr lang="en-US" dirty="0"/>
              <a:t>Click to insert name</a:t>
            </a:r>
          </a:p>
        </p:txBody>
      </p:sp>
      <p:sp>
        <p:nvSpPr>
          <p:cNvPr id="44" name="Text Placeholder 43">
            <a:extLst>
              <a:ext uri="{FF2B5EF4-FFF2-40B4-BE49-F238E27FC236}">
                <a16:creationId xmlns:a16="http://schemas.microsoft.com/office/drawing/2014/main" id="{F18208AC-A0A1-40B9-92BE-7A9902664863}"/>
              </a:ext>
            </a:extLst>
          </p:cNvPr>
          <p:cNvSpPr>
            <a:spLocks noGrp="1"/>
          </p:cNvSpPr>
          <p:nvPr>
            <p:ph type="body" sz="quarter" idx="29" hasCustomPrompt="1"/>
          </p:nvPr>
        </p:nvSpPr>
        <p:spPr>
          <a:xfrm>
            <a:off x="1784988" y="1659239"/>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46" name="Text Placeholder 45">
            <a:extLst>
              <a:ext uri="{FF2B5EF4-FFF2-40B4-BE49-F238E27FC236}">
                <a16:creationId xmlns:a16="http://schemas.microsoft.com/office/drawing/2014/main" id="{BE580B3F-D345-409E-A1E3-D30B57D2A3F7}"/>
              </a:ext>
            </a:extLst>
          </p:cNvPr>
          <p:cNvSpPr>
            <a:spLocks noGrp="1"/>
          </p:cNvSpPr>
          <p:nvPr>
            <p:ph type="body" sz="quarter" idx="30" hasCustomPrompt="1"/>
          </p:nvPr>
        </p:nvSpPr>
        <p:spPr>
          <a:xfrm>
            <a:off x="1784989" y="2906327"/>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48" name="Text Placeholder 47">
            <a:extLst>
              <a:ext uri="{FF2B5EF4-FFF2-40B4-BE49-F238E27FC236}">
                <a16:creationId xmlns:a16="http://schemas.microsoft.com/office/drawing/2014/main" id="{4EFA9CFB-0285-4E07-8E72-0E78463D1A25}"/>
              </a:ext>
            </a:extLst>
          </p:cNvPr>
          <p:cNvSpPr>
            <a:spLocks noGrp="1"/>
          </p:cNvSpPr>
          <p:nvPr>
            <p:ph type="body" sz="quarter" idx="31" hasCustomPrompt="1"/>
          </p:nvPr>
        </p:nvSpPr>
        <p:spPr>
          <a:xfrm>
            <a:off x="1784989" y="4143553"/>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0" name="Text Placeholder 49">
            <a:extLst>
              <a:ext uri="{FF2B5EF4-FFF2-40B4-BE49-F238E27FC236}">
                <a16:creationId xmlns:a16="http://schemas.microsoft.com/office/drawing/2014/main" id="{0ACE9153-8BF7-4F98-A1F0-9C7C3A1A0457}"/>
              </a:ext>
            </a:extLst>
          </p:cNvPr>
          <p:cNvSpPr>
            <a:spLocks noGrp="1"/>
          </p:cNvSpPr>
          <p:nvPr>
            <p:ph type="body" sz="quarter" idx="32" hasCustomPrompt="1"/>
          </p:nvPr>
        </p:nvSpPr>
        <p:spPr>
          <a:xfrm>
            <a:off x="1784989" y="5395962"/>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52" name="Text Placeholder 51">
            <a:extLst>
              <a:ext uri="{FF2B5EF4-FFF2-40B4-BE49-F238E27FC236}">
                <a16:creationId xmlns:a16="http://schemas.microsoft.com/office/drawing/2014/main" id="{204D67AE-9D0B-4C5D-A014-244BFEA1C4FE}"/>
              </a:ext>
            </a:extLst>
          </p:cNvPr>
          <p:cNvSpPr>
            <a:spLocks noGrp="1"/>
          </p:cNvSpPr>
          <p:nvPr>
            <p:ph type="body" sz="quarter" idx="33" hasCustomPrompt="1"/>
          </p:nvPr>
        </p:nvSpPr>
        <p:spPr>
          <a:xfrm>
            <a:off x="7360901" y="1659239"/>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4" name="Text Placeholder 53">
            <a:extLst>
              <a:ext uri="{FF2B5EF4-FFF2-40B4-BE49-F238E27FC236}">
                <a16:creationId xmlns:a16="http://schemas.microsoft.com/office/drawing/2014/main" id="{4AC9D7EE-310E-477E-A612-53CF908A2BC6}"/>
              </a:ext>
            </a:extLst>
          </p:cNvPr>
          <p:cNvSpPr>
            <a:spLocks noGrp="1"/>
          </p:cNvSpPr>
          <p:nvPr>
            <p:ph type="body" sz="quarter" idx="34" hasCustomPrompt="1"/>
          </p:nvPr>
        </p:nvSpPr>
        <p:spPr>
          <a:xfrm>
            <a:off x="7360901" y="2908441"/>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56" name="Text Placeholder 55">
            <a:extLst>
              <a:ext uri="{FF2B5EF4-FFF2-40B4-BE49-F238E27FC236}">
                <a16:creationId xmlns:a16="http://schemas.microsoft.com/office/drawing/2014/main" id="{B0585990-F104-450D-AEC0-B8D5EBCD73FD}"/>
              </a:ext>
            </a:extLst>
          </p:cNvPr>
          <p:cNvSpPr>
            <a:spLocks noGrp="1"/>
          </p:cNvSpPr>
          <p:nvPr>
            <p:ph type="body" sz="quarter" idx="35" hasCustomPrompt="1"/>
          </p:nvPr>
        </p:nvSpPr>
        <p:spPr>
          <a:xfrm>
            <a:off x="7360901" y="4141964"/>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8" name="Text Placeholder 57">
            <a:extLst>
              <a:ext uri="{FF2B5EF4-FFF2-40B4-BE49-F238E27FC236}">
                <a16:creationId xmlns:a16="http://schemas.microsoft.com/office/drawing/2014/main" id="{AF51DC81-E1CE-4439-A97C-6BF06C65561A}"/>
              </a:ext>
            </a:extLst>
          </p:cNvPr>
          <p:cNvSpPr>
            <a:spLocks noGrp="1"/>
          </p:cNvSpPr>
          <p:nvPr>
            <p:ph type="body" sz="quarter" idx="36" hasCustomPrompt="1"/>
          </p:nvPr>
        </p:nvSpPr>
        <p:spPr>
          <a:xfrm>
            <a:off x="7360901" y="5397702"/>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60" name="Text Placeholder 59">
            <a:extLst>
              <a:ext uri="{FF2B5EF4-FFF2-40B4-BE49-F238E27FC236}">
                <a16:creationId xmlns:a16="http://schemas.microsoft.com/office/drawing/2014/main" id="{1C0B8854-C98C-4016-93D9-7B45F5F49115}"/>
              </a:ext>
            </a:extLst>
          </p:cNvPr>
          <p:cNvSpPr>
            <a:spLocks noGrp="1"/>
          </p:cNvSpPr>
          <p:nvPr>
            <p:ph type="body" sz="quarter" idx="37" hasCustomPrompt="1"/>
          </p:nvPr>
        </p:nvSpPr>
        <p:spPr>
          <a:xfrm>
            <a:off x="1784988" y="1876077"/>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62" name="Text Placeholder 61">
            <a:extLst>
              <a:ext uri="{FF2B5EF4-FFF2-40B4-BE49-F238E27FC236}">
                <a16:creationId xmlns:a16="http://schemas.microsoft.com/office/drawing/2014/main" id="{6BB922AC-171B-49A5-A24B-5CBB848D8D0B}"/>
              </a:ext>
            </a:extLst>
          </p:cNvPr>
          <p:cNvSpPr>
            <a:spLocks noGrp="1"/>
          </p:cNvSpPr>
          <p:nvPr>
            <p:ph type="body" sz="quarter" idx="38" hasCustomPrompt="1"/>
          </p:nvPr>
        </p:nvSpPr>
        <p:spPr>
          <a:xfrm>
            <a:off x="1784989" y="3121060"/>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64" name="Text Placeholder 63">
            <a:extLst>
              <a:ext uri="{FF2B5EF4-FFF2-40B4-BE49-F238E27FC236}">
                <a16:creationId xmlns:a16="http://schemas.microsoft.com/office/drawing/2014/main" id="{912EDFC7-7B53-466B-8746-73E9FA503805}"/>
              </a:ext>
            </a:extLst>
          </p:cNvPr>
          <p:cNvSpPr>
            <a:spLocks noGrp="1"/>
          </p:cNvSpPr>
          <p:nvPr>
            <p:ph type="body" sz="quarter" idx="39" hasCustomPrompt="1"/>
          </p:nvPr>
        </p:nvSpPr>
        <p:spPr>
          <a:xfrm>
            <a:off x="1784989" y="4356201"/>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66" name="Text Placeholder 65">
            <a:extLst>
              <a:ext uri="{FF2B5EF4-FFF2-40B4-BE49-F238E27FC236}">
                <a16:creationId xmlns:a16="http://schemas.microsoft.com/office/drawing/2014/main" id="{DCB8EC18-185E-4715-A73D-AA3567290238}"/>
              </a:ext>
            </a:extLst>
          </p:cNvPr>
          <p:cNvSpPr>
            <a:spLocks noGrp="1"/>
          </p:cNvSpPr>
          <p:nvPr>
            <p:ph type="body" sz="quarter" idx="40" hasCustomPrompt="1"/>
          </p:nvPr>
        </p:nvSpPr>
        <p:spPr>
          <a:xfrm>
            <a:off x="1784989" y="5611100"/>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68" name="Text Placeholder 67">
            <a:extLst>
              <a:ext uri="{FF2B5EF4-FFF2-40B4-BE49-F238E27FC236}">
                <a16:creationId xmlns:a16="http://schemas.microsoft.com/office/drawing/2014/main" id="{F78B8A35-681B-4736-A327-9D2574C68DE1}"/>
              </a:ext>
            </a:extLst>
          </p:cNvPr>
          <p:cNvSpPr>
            <a:spLocks noGrp="1"/>
          </p:cNvSpPr>
          <p:nvPr>
            <p:ph type="body" sz="quarter" idx="41" hasCustomPrompt="1"/>
          </p:nvPr>
        </p:nvSpPr>
        <p:spPr>
          <a:xfrm>
            <a:off x="7360901" y="1876077"/>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70" name="Text Placeholder 69">
            <a:extLst>
              <a:ext uri="{FF2B5EF4-FFF2-40B4-BE49-F238E27FC236}">
                <a16:creationId xmlns:a16="http://schemas.microsoft.com/office/drawing/2014/main" id="{72417CE2-C254-41A4-8610-B95F2F18C25C}"/>
              </a:ext>
            </a:extLst>
          </p:cNvPr>
          <p:cNvSpPr>
            <a:spLocks noGrp="1"/>
          </p:cNvSpPr>
          <p:nvPr>
            <p:ph type="body" sz="quarter" idx="42" hasCustomPrompt="1"/>
          </p:nvPr>
        </p:nvSpPr>
        <p:spPr>
          <a:xfrm>
            <a:off x="7360901" y="3121239"/>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72" name="Text Placeholder 71">
            <a:extLst>
              <a:ext uri="{FF2B5EF4-FFF2-40B4-BE49-F238E27FC236}">
                <a16:creationId xmlns:a16="http://schemas.microsoft.com/office/drawing/2014/main" id="{84D74EAC-1C95-445A-9F25-CFA3545F368B}"/>
              </a:ext>
            </a:extLst>
          </p:cNvPr>
          <p:cNvSpPr>
            <a:spLocks noGrp="1"/>
          </p:cNvSpPr>
          <p:nvPr>
            <p:ph type="body" sz="quarter" idx="43" hasCustomPrompt="1"/>
          </p:nvPr>
        </p:nvSpPr>
        <p:spPr>
          <a:xfrm>
            <a:off x="7360901" y="4355619"/>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74" name="Text Placeholder 73">
            <a:extLst>
              <a:ext uri="{FF2B5EF4-FFF2-40B4-BE49-F238E27FC236}">
                <a16:creationId xmlns:a16="http://schemas.microsoft.com/office/drawing/2014/main" id="{8B0E9BE7-6753-43A9-9234-A942A389C87F}"/>
              </a:ext>
            </a:extLst>
          </p:cNvPr>
          <p:cNvSpPr>
            <a:spLocks noGrp="1"/>
          </p:cNvSpPr>
          <p:nvPr>
            <p:ph type="body" sz="quarter" idx="44" hasCustomPrompt="1"/>
          </p:nvPr>
        </p:nvSpPr>
        <p:spPr>
          <a:xfrm>
            <a:off x="7360901" y="5612040"/>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45" name="Rectangle 44" hidden="1">
            <a:extLst>
              <a:ext uri="{FF2B5EF4-FFF2-40B4-BE49-F238E27FC236}">
                <a16:creationId xmlns:a16="http://schemas.microsoft.com/office/drawing/2014/main" id="{EA15195B-B4BB-4536-81F2-3D8922482441}"/>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E7541D32-1BAC-4EDC-BD30-0617FF0B32F1}"/>
              </a:ext>
            </a:extLst>
          </p:cNvPr>
          <p:cNvSpPr>
            <a:spLocks noGrp="1"/>
          </p:cNvSpPr>
          <p:nvPr>
            <p:ph type="dt" sz="half" idx="45"/>
          </p:nvPr>
        </p:nvSpPr>
        <p:spPr/>
        <p:txBody>
          <a:bodyPr/>
          <a:lstStyle/>
          <a:p>
            <a:fld id="{0CA7E49E-8520-48E1-8F47-DB7F5A59BF68}" type="datetime1">
              <a:rPr lang="en-US" smtClean="0"/>
              <a:t>6/27/2026</a:t>
            </a:fld>
            <a:endParaRPr lang="en-US" dirty="0"/>
          </a:p>
        </p:txBody>
      </p:sp>
      <p:sp>
        <p:nvSpPr>
          <p:cNvPr id="8" name="Footer Placeholder 7">
            <a:extLst>
              <a:ext uri="{FF2B5EF4-FFF2-40B4-BE49-F238E27FC236}">
                <a16:creationId xmlns:a16="http://schemas.microsoft.com/office/drawing/2014/main" id="{ED8629CF-1C4F-401F-ADC7-50A5C0528419}"/>
              </a:ext>
            </a:extLst>
          </p:cNvPr>
          <p:cNvSpPr>
            <a:spLocks noGrp="1"/>
          </p:cNvSpPr>
          <p:nvPr>
            <p:ph type="ftr" sz="quarter" idx="46"/>
          </p:nvPr>
        </p:nvSpPr>
        <p:spPr/>
        <p:txBody>
          <a:bodyPr/>
          <a:lstStyle/>
          <a:p>
            <a:endParaRPr lang="en-US" dirty="0"/>
          </a:p>
        </p:txBody>
      </p:sp>
      <p:sp>
        <p:nvSpPr>
          <p:cNvPr id="9" name="Slide Number Placeholder 8">
            <a:extLst>
              <a:ext uri="{FF2B5EF4-FFF2-40B4-BE49-F238E27FC236}">
                <a16:creationId xmlns:a16="http://schemas.microsoft.com/office/drawing/2014/main" id="{A93B827B-4009-4143-A167-2AC2C612B9E0}"/>
              </a:ext>
            </a:extLst>
          </p:cNvPr>
          <p:cNvSpPr>
            <a:spLocks noGrp="1"/>
          </p:cNvSpPr>
          <p:nvPr>
            <p:ph type="sldNum" sz="quarter" idx="47"/>
          </p:nvPr>
        </p:nvSpPr>
        <p:spPr/>
        <p:txBody>
          <a:bodyPr/>
          <a:lstStyle/>
          <a:p>
            <a:fld id="{DA135043-C596-1A48-8BDA-03EB29A64DF4}" type="slidenum">
              <a:rPr lang="en-US" smtClean="0"/>
              <a:pPr/>
              <a:t>‹#›</a:t>
            </a:fld>
            <a:endParaRPr lang="en-US" dirty="0"/>
          </a:p>
        </p:txBody>
      </p:sp>
    </p:spTree>
    <p:extLst>
      <p:ext uri="{BB962C8B-B14F-4D97-AF65-F5344CB8AC3E}">
        <p14:creationId xmlns:p14="http://schemas.microsoft.com/office/powerpoint/2010/main" val="2913665223"/>
      </p:ext>
    </p:extLst>
  </p:cSld>
  <p:clrMapOvr>
    <a:masterClrMapping/>
  </p:clrMapOvr>
  <p:hf hdr="0" ft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34561-0681-4E2B-B130-79743C773DA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9E50F-F813-0E46-B0DD-139F991618E4}"/>
              </a:ext>
            </a:extLst>
          </p:cNvPr>
          <p:cNvSpPr>
            <a:spLocks noGrp="1"/>
          </p:cNvSpPr>
          <p:nvPr>
            <p:ph type="title"/>
          </p:nvPr>
        </p:nvSpPr>
        <p:spPr>
          <a:xfrm>
            <a:off x="929325" y="3223246"/>
            <a:ext cx="10333351" cy="537385"/>
          </a:xfrm>
        </p:spPr>
        <p:txBody>
          <a:bodyPr anchor="t">
            <a:noAutofit/>
          </a:bodyPr>
          <a:lstStyle>
            <a:lvl1pPr algn="ctr">
              <a:defRPr sz="3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1AB694-189D-4B40-B2F6-6650BB218A3E}"/>
              </a:ext>
            </a:extLst>
          </p:cNvPr>
          <p:cNvSpPr>
            <a:spLocks noGrp="1"/>
          </p:cNvSpPr>
          <p:nvPr>
            <p:ph type="body" idx="1"/>
          </p:nvPr>
        </p:nvSpPr>
        <p:spPr>
          <a:xfrm>
            <a:off x="929326" y="3768007"/>
            <a:ext cx="10333349" cy="539496"/>
          </a:xfrm>
        </p:spPr>
        <p:txBody>
          <a:bodyPr>
            <a:noAutofit/>
          </a:bodyPr>
          <a:lstStyle>
            <a:lvl1pPr marL="0" indent="0" algn="ctr">
              <a:buNone/>
              <a:defRPr sz="1800" b="0">
                <a:solidFill>
                  <a:schemeClr val="tx2"/>
                </a:solidFill>
                <a:latin typeface="+mj-lt"/>
              </a:defRPr>
            </a:lvl1pPr>
            <a:lvl2pPr marL="653109" indent="0">
              <a:buNone/>
              <a:defRPr sz="2857">
                <a:solidFill>
                  <a:schemeClr val="tx1">
                    <a:tint val="75000"/>
                  </a:schemeClr>
                </a:solidFill>
              </a:defRPr>
            </a:lvl2pPr>
            <a:lvl3pPr marL="1306218" indent="0">
              <a:buNone/>
              <a:defRPr sz="2572">
                <a:solidFill>
                  <a:schemeClr val="tx1">
                    <a:tint val="75000"/>
                  </a:schemeClr>
                </a:solidFill>
              </a:defRPr>
            </a:lvl3pPr>
            <a:lvl4pPr marL="1959327" indent="0">
              <a:buNone/>
              <a:defRPr sz="2285">
                <a:solidFill>
                  <a:schemeClr val="tx1">
                    <a:tint val="75000"/>
                  </a:schemeClr>
                </a:solidFill>
              </a:defRPr>
            </a:lvl4pPr>
            <a:lvl5pPr marL="2612436" indent="0">
              <a:buNone/>
              <a:defRPr sz="2285">
                <a:solidFill>
                  <a:schemeClr val="tx1">
                    <a:tint val="75000"/>
                  </a:schemeClr>
                </a:solidFill>
              </a:defRPr>
            </a:lvl5pPr>
            <a:lvl6pPr marL="3265545" indent="0">
              <a:buNone/>
              <a:defRPr sz="2285">
                <a:solidFill>
                  <a:schemeClr val="tx1">
                    <a:tint val="75000"/>
                  </a:schemeClr>
                </a:solidFill>
              </a:defRPr>
            </a:lvl6pPr>
            <a:lvl7pPr marL="3918654" indent="0">
              <a:buNone/>
              <a:defRPr sz="2285">
                <a:solidFill>
                  <a:schemeClr val="tx1">
                    <a:tint val="75000"/>
                  </a:schemeClr>
                </a:solidFill>
              </a:defRPr>
            </a:lvl7pPr>
            <a:lvl8pPr marL="4571764" indent="0">
              <a:buNone/>
              <a:defRPr sz="2285">
                <a:solidFill>
                  <a:schemeClr val="tx1">
                    <a:tint val="75000"/>
                  </a:schemeClr>
                </a:solidFill>
              </a:defRPr>
            </a:lvl8pPr>
            <a:lvl9pPr marL="5224873" indent="0">
              <a:buNone/>
              <a:defRPr sz="2285">
                <a:solidFill>
                  <a:schemeClr val="tx1">
                    <a:tint val="75000"/>
                  </a:schemeClr>
                </a:solidFill>
              </a:defRPr>
            </a:lvl9pPr>
          </a:lstStyle>
          <a:p>
            <a:pPr lvl="0"/>
            <a:r>
              <a:rPr lang="en-US"/>
              <a:t>Edit Master text styles</a:t>
            </a:r>
          </a:p>
        </p:txBody>
      </p:sp>
      <p:grpSp>
        <p:nvGrpSpPr>
          <p:cNvPr id="5" name="Group 4">
            <a:extLst>
              <a:ext uri="{FF2B5EF4-FFF2-40B4-BE49-F238E27FC236}">
                <a16:creationId xmlns:a16="http://schemas.microsoft.com/office/drawing/2014/main" id="{89210167-FC07-4257-BD6C-BF347C91A48C}"/>
              </a:ext>
            </a:extLst>
          </p:cNvPr>
          <p:cNvGrpSpPr/>
          <p:nvPr userDrawn="1"/>
        </p:nvGrpSpPr>
        <p:grpSpPr>
          <a:xfrm>
            <a:off x="5625591" y="1900916"/>
            <a:ext cx="954371" cy="954371"/>
            <a:chOff x="5625591" y="1900916"/>
            <a:chExt cx="954371" cy="954371"/>
          </a:xfrm>
        </p:grpSpPr>
        <p:sp>
          <p:nvSpPr>
            <p:cNvPr id="9" name="Oval 8">
              <a:extLst>
                <a:ext uri="{FF2B5EF4-FFF2-40B4-BE49-F238E27FC236}">
                  <a16:creationId xmlns:a16="http://schemas.microsoft.com/office/drawing/2014/main" id="{989EA6DE-6D29-4D20-B3D5-029821251A2D}"/>
                </a:ext>
              </a:extLst>
            </p:cNvPr>
            <p:cNvSpPr/>
            <p:nvPr userDrawn="1"/>
          </p:nvSpPr>
          <p:spPr>
            <a:xfrm>
              <a:off x="5625591" y="1900916"/>
              <a:ext cx="954371" cy="954371"/>
            </a:xfrm>
            <a:prstGeom prst="ellipse">
              <a:avLst/>
            </a:prstGeom>
            <a:gradFill>
              <a:gsLst>
                <a:gs pos="28000">
                  <a:srgbClr val="002A88"/>
                </a:gs>
                <a:gs pos="77000">
                  <a:srgbClr val="04003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10" name="Picture 9">
              <a:extLst>
                <a:ext uri="{FF2B5EF4-FFF2-40B4-BE49-F238E27FC236}">
                  <a16:creationId xmlns:a16="http://schemas.microsoft.com/office/drawing/2014/main" id="{98E2E84E-4386-4106-8859-0CACC15B77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93549" y="2268875"/>
              <a:ext cx="218454" cy="218454"/>
            </a:xfrm>
            <a:prstGeom prst="rect">
              <a:avLst/>
            </a:prstGeom>
          </p:spPr>
        </p:pic>
      </p:grpSp>
    </p:spTree>
    <p:extLst>
      <p:ext uri="{BB962C8B-B14F-4D97-AF65-F5344CB8AC3E}">
        <p14:creationId xmlns:p14="http://schemas.microsoft.com/office/powerpoint/2010/main" val="1925288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w/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DDA848-F86A-4B69-A832-5DC49C205D6F}"/>
              </a:ext>
            </a:extLst>
          </p:cNvPr>
          <p:cNvSpPr/>
          <p:nvPr userDrawn="1"/>
        </p:nvSpPr>
        <p:spPr>
          <a:xfrm>
            <a:off x="-1" y="894"/>
            <a:ext cx="6096001" cy="68562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6C19E50F-F813-0E46-B0DD-139F991618E4}"/>
              </a:ext>
            </a:extLst>
          </p:cNvPr>
          <p:cNvSpPr>
            <a:spLocks noGrp="1"/>
          </p:cNvSpPr>
          <p:nvPr>
            <p:ph type="title" hasCustomPrompt="1"/>
          </p:nvPr>
        </p:nvSpPr>
        <p:spPr>
          <a:xfrm>
            <a:off x="723900" y="3217738"/>
            <a:ext cx="4716740" cy="550269"/>
          </a:xfrm>
        </p:spPr>
        <p:txBody>
          <a:bodyPr anchor="t">
            <a:noAutofit/>
          </a:bodyPr>
          <a:lstStyle>
            <a:lvl1pPr algn="ctr">
              <a:defRPr sz="3200">
                <a:solidFill>
                  <a:schemeClr val="tx2"/>
                </a:solidFill>
              </a:defRPr>
            </a:lvl1pPr>
          </a:lstStyle>
          <a:p>
            <a:r>
              <a:rPr lang="en-US" dirty="0"/>
              <a:t>Add title</a:t>
            </a:r>
          </a:p>
        </p:txBody>
      </p:sp>
      <p:sp>
        <p:nvSpPr>
          <p:cNvPr id="3" name="Text Placeholder 2">
            <a:extLst>
              <a:ext uri="{FF2B5EF4-FFF2-40B4-BE49-F238E27FC236}">
                <a16:creationId xmlns:a16="http://schemas.microsoft.com/office/drawing/2014/main" id="{611AB694-189D-4B40-B2F6-6650BB218A3E}"/>
              </a:ext>
            </a:extLst>
          </p:cNvPr>
          <p:cNvSpPr>
            <a:spLocks noGrp="1"/>
          </p:cNvSpPr>
          <p:nvPr>
            <p:ph type="body" idx="1"/>
          </p:nvPr>
        </p:nvSpPr>
        <p:spPr>
          <a:xfrm>
            <a:off x="723900" y="3768007"/>
            <a:ext cx="4716740" cy="1046357"/>
          </a:xfrm>
        </p:spPr>
        <p:txBody>
          <a:bodyPr>
            <a:normAutofit/>
          </a:bodyPr>
          <a:lstStyle>
            <a:lvl1pPr marL="0" indent="0" algn="ctr">
              <a:buNone/>
              <a:defRPr sz="1800" b="0">
                <a:solidFill>
                  <a:schemeClr val="tx2"/>
                </a:solidFill>
                <a:latin typeface="+mj-lt"/>
              </a:defRPr>
            </a:lvl1pPr>
            <a:lvl2pPr marL="653109" indent="0">
              <a:buNone/>
              <a:defRPr sz="2857">
                <a:solidFill>
                  <a:schemeClr val="tx1">
                    <a:tint val="75000"/>
                  </a:schemeClr>
                </a:solidFill>
              </a:defRPr>
            </a:lvl2pPr>
            <a:lvl3pPr marL="1306218" indent="0">
              <a:buNone/>
              <a:defRPr sz="2572">
                <a:solidFill>
                  <a:schemeClr val="tx1">
                    <a:tint val="75000"/>
                  </a:schemeClr>
                </a:solidFill>
              </a:defRPr>
            </a:lvl3pPr>
            <a:lvl4pPr marL="1959327" indent="0">
              <a:buNone/>
              <a:defRPr sz="2285">
                <a:solidFill>
                  <a:schemeClr val="tx1">
                    <a:tint val="75000"/>
                  </a:schemeClr>
                </a:solidFill>
              </a:defRPr>
            </a:lvl4pPr>
            <a:lvl5pPr marL="2612436" indent="0">
              <a:buNone/>
              <a:defRPr sz="2285">
                <a:solidFill>
                  <a:schemeClr val="tx1">
                    <a:tint val="75000"/>
                  </a:schemeClr>
                </a:solidFill>
              </a:defRPr>
            </a:lvl5pPr>
            <a:lvl6pPr marL="3265545" indent="0">
              <a:buNone/>
              <a:defRPr sz="2285">
                <a:solidFill>
                  <a:schemeClr val="tx1">
                    <a:tint val="75000"/>
                  </a:schemeClr>
                </a:solidFill>
              </a:defRPr>
            </a:lvl6pPr>
            <a:lvl7pPr marL="3918654" indent="0">
              <a:buNone/>
              <a:defRPr sz="2285">
                <a:solidFill>
                  <a:schemeClr val="tx1">
                    <a:tint val="75000"/>
                  </a:schemeClr>
                </a:solidFill>
              </a:defRPr>
            </a:lvl7pPr>
            <a:lvl8pPr marL="4571764" indent="0">
              <a:buNone/>
              <a:defRPr sz="2285">
                <a:solidFill>
                  <a:schemeClr val="tx1">
                    <a:tint val="75000"/>
                  </a:schemeClr>
                </a:solidFill>
              </a:defRPr>
            </a:lvl8pPr>
            <a:lvl9pPr marL="5224873" indent="0">
              <a:buNone/>
              <a:defRPr sz="2285">
                <a:solidFill>
                  <a:schemeClr val="tx1">
                    <a:tint val="75000"/>
                  </a:schemeClr>
                </a:solidFill>
              </a:defRPr>
            </a:lvl9pPr>
          </a:lstStyle>
          <a:p>
            <a:pPr lvl="0"/>
            <a:r>
              <a:rPr lang="en-US"/>
              <a:t>Edit Master text styles</a:t>
            </a:r>
          </a:p>
        </p:txBody>
      </p:sp>
      <p:sp>
        <p:nvSpPr>
          <p:cNvPr id="5" name="Picture Placeholder 4">
            <a:extLst>
              <a:ext uri="{FF2B5EF4-FFF2-40B4-BE49-F238E27FC236}">
                <a16:creationId xmlns:a16="http://schemas.microsoft.com/office/drawing/2014/main" id="{AE20D14C-55D0-4086-83C1-A2D58509AC55}"/>
              </a:ext>
            </a:extLst>
          </p:cNvPr>
          <p:cNvSpPr>
            <a:spLocks noGrp="1"/>
          </p:cNvSpPr>
          <p:nvPr>
            <p:ph type="pic" sz="quarter" idx="10" hasCustomPrompt="1"/>
          </p:nvPr>
        </p:nvSpPr>
        <p:spPr>
          <a:xfrm>
            <a:off x="6096000" y="894"/>
            <a:ext cx="6092824" cy="6856211"/>
          </a:xfrm>
        </p:spPr>
        <p:txBody>
          <a:bodyPr anchor="ctr"/>
          <a:lstStyle>
            <a:lvl1pPr marL="0" indent="0" algn="ctr">
              <a:buNone/>
              <a:defRPr>
                <a:solidFill>
                  <a:schemeClr val="tx2"/>
                </a:solidFill>
              </a:defRPr>
            </a:lvl1pPr>
          </a:lstStyle>
          <a:p>
            <a:r>
              <a:rPr lang="en-US" dirty="0"/>
              <a:t>Click icon to insert image</a:t>
            </a:r>
          </a:p>
        </p:txBody>
      </p:sp>
      <p:grpSp>
        <p:nvGrpSpPr>
          <p:cNvPr id="16" name="Group 15">
            <a:extLst>
              <a:ext uri="{FF2B5EF4-FFF2-40B4-BE49-F238E27FC236}">
                <a16:creationId xmlns:a16="http://schemas.microsoft.com/office/drawing/2014/main" id="{7EEAEBB0-A9EF-4629-A74D-A6299E135D13}"/>
              </a:ext>
            </a:extLst>
          </p:cNvPr>
          <p:cNvGrpSpPr/>
          <p:nvPr userDrawn="1"/>
        </p:nvGrpSpPr>
        <p:grpSpPr>
          <a:xfrm>
            <a:off x="2570814" y="1900916"/>
            <a:ext cx="954371" cy="954371"/>
            <a:chOff x="5625591" y="1900916"/>
            <a:chExt cx="954371" cy="954371"/>
          </a:xfrm>
        </p:grpSpPr>
        <p:sp>
          <p:nvSpPr>
            <p:cNvPr id="17" name="Oval 16">
              <a:extLst>
                <a:ext uri="{FF2B5EF4-FFF2-40B4-BE49-F238E27FC236}">
                  <a16:creationId xmlns:a16="http://schemas.microsoft.com/office/drawing/2014/main" id="{8E6A1AF4-D111-497C-91A2-C508E8673407}"/>
                </a:ext>
              </a:extLst>
            </p:cNvPr>
            <p:cNvSpPr/>
            <p:nvPr userDrawn="1"/>
          </p:nvSpPr>
          <p:spPr>
            <a:xfrm>
              <a:off x="5625591" y="1900916"/>
              <a:ext cx="954371" cy="954371"/>
            </a:xfrm>
            <a:prstGeom prst="ellipse">
              <a:avLst/>
            </a:prstGeom>
            <a:gradFill>
              <a:gsLst>
                <a:gs pos="28000">
                  <a:srgbClr val="002A88"/>
                </a:gs>
                <a:gs pos="77000">
                  <a:srgbClr val="04003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18" name="Picture 17">
              <a:extLst>
                <a:ext uri="{FF2B5EF4-FFF2-40B4-BE49-F238E27FC236}">
                  <a16:creationId xmlns:a16="http://schemas.microsoft.com/office/drawing/2014/main" id="{2FB1BD11-062F-4425-A925-621810D2C9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93549" y="2268875"/>
              <a:ext cx="218454" cy="218454"/>
            </a:xfrm>
            <a:prstGeom prst="rect">
              <a:avLst/>
            </a:prstGeom>
          </p:spPr>
        </p:pic>
      </p:grpSp>
    </p:spTree>
    <p:extLst>
      <p:ext uri="{BB962C8B-B14F-4D97-AF65-F5344CB8AC3E}">
        <p14:creationId xmlns:p14="http://schemas.microsoft.com/office/powerpoint/2010/main" val="114448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B2C7F7-1B07-4F56-8EB7-0A869CE92866}"/>
              </a:ext>
            </a:extLst>
          </p:cNvPr>
          <p:cNvSpPr/>
          <p:nvPr userDrawn="1"/>
        </p:nvSpPr>
        <p:spPr>
          <a:xfrm>
            <a:off x="0" y="0"/>
            <a:ext cx="12192000" cy="685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2"/>
                </a:solidFill>
              </a:rPr>
              <a:t>Do not use slide layouts after this</a:t>
            </a:r>
          </a:p>
        </p:txBody>
      </p:sp>
      <p:sp>
        <p:nvSpPr>
          <p:cNvPr id="7" name="TextBox 6">
            <a:extLst>
              <a:ext uri="{FF2B5EF4-FFF2-40B4-BE49-F238E27FC236}">
                <a16:creationId xmlns:a16="http://schemas.microsoft.com/office/drawing/2014/main" id="{B826545F-C200-4030-B63A-BBD4CEB5C28D}"/>
              </a:ext>
            </a:extLst>
          </p:cNvPr>
          <p:cNvSpPr txBox="1"/>
          <p:nvPr userDrawn="1"/>
        </p:nvSpPr>
        <p:spPr>
          <a:xfrm>
            <a:off x="4447151" y="6020345"/>
            <a:ext cx="3297698" cy="276999"/>
          </a:xfrm>
          <a:prstGeom prst="rect">
            <a:avLst/>
          </a:prstGeom>
          <a:noFill/>
        </p:spPr>
        <p:txBody>
          <a:bodyPr wrap="none" rtlCol="0">
            <a:spAutoFit/>
          </a:bodyPr>
          <a:lstStyle/>
          <a:p>
            <a:pPr algn="ctr"/>
            <a:r>
              <a:rPr lang="en-US" sz="1200" dirty="0"/>
              <a:t>This is a placeholder slide layout  - do not use</a:t>
            </a:r>
          </a:p>
        </p:txBody>
      </p:sp>
    </p:spTree>
    <p:extLst>
      <p:ext uri="{BB962C8B-B14F-4D97-AF65-F5344CB8AC3E}">
        <p14:creationId xmlns:p14="http://schemas.microsoft.com/office/powerpoint/2010/main" val="313123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2A654-5A66-DB47-A306-CA1C8D90C406}"/>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D1169908-6866-BF45-A163-2917514D7756}"/>
              </a:ext>
            </a:extLst>
          </p:cNvPr>
          <p:cNvSpPr>
            <a:spLocks noGrp="1"/>
          </p:cNvSpPr>
          <p:nvPr>
            <p:ph type="dt" sz="half" idx="10"/>
          </p:nvPr>
        </p:nvSpPr>
        <p:spPr/>
        <p:txBody>
          <a:bodyPr/>
          <a:lstStyle/>
          <a:p>
            <a:fld id="{2A0070D2-5A30-47BC-889E-F074FC1575FD}" type="datetime1">
              <a:rPr lang="en-US" smtClean="0"/>
              <a:t>6/27/2026</a:t>
            </a:fld>
            <a:endParaRPr lang="en-US"/>
          </a:p>
        </p:txBody>
      </p:sp>
      <p:sp>
        <p:nvSpPr>
          <p:cNvPr id="5" name="Footer Placeholder 4">
            <a:extLst>
              <a:ext uri="{FF2B5EF4-FFF2-40B4-BE49-F238E27FC236}">
                <a16:creationId xmlns:a16="http://schemas.microsoft.com/office/drawing/2014/main" id="{4FE15BA4-9DA7-724F-8EC0-695948888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75D79-B164-A94A-9F5D-872532B3A4DA}"/>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7" name="Rectangle 6" hidden="1">
            <a:extLst>
              <a:ext uri="{FF2B5EF4-FFF2-40B4-BE49-F238E27FC236}">
                <a16:creationId xmlns:a16="http://schemas.microsoft.com/office/drawing/2014/main" id="{8CEB951C-E846-4E05-9350-2D86FA13F8FA}"/>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15F528EC-DA70-F144-9189-347F3B9E5B1B}"/>
              </a:ext>
            </a:extLst>
          </p:cNvPr>
          <p:cNvSpPr>
            <a:spLocks noGrp="1"/>
          </p:cNvSpPr>
          <p:nvPr>
            <p:ph idx="1"/>
          </p:nvPr>
        </p:nvSpPr>
        <p:spPr>
          <a:xfrm>
            <a:off x="726440" y="864066"/>
            <a:ext cx="10746423" cy="53500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53293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mment w/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8EE8-51DA-439F-8424-CB384B437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E4FD04-ABE3-42D4-9E42-83FCD857202F}"/>
              </a:ext>
            </a:extLst>
          </p:cNvPr>
          <p:cNvSpPr>
            <a:spLocks noGrp="1"/>
          </p:cNvSpPr>
          <p:nvPr>
            <p:ph type="dt" sz="half" idx="10"/>
          </p:nvPr>
        </p:nvSpPr>
        <p:spPr/>
        <p:txBody>
          <a:bodyPr/>
          <a:lstStyle/>
          <a:p>
            <a:fld id="{0CA7E49E-8520-48E1-8F47-DB7F5A59BF68}" type="datetime1">
              <a:rPr lang="en-US" smtClean="0"/>
              <a:t>6/27/2026</a:t>
            </a:fld>
            <a:endParaRPr lang="en-US" dirty="0"/>
          </a:p>
        </p:txBody>
      </p:sp>
      <p:sp>
        <p:nvSpPr>
          <p:cNvPr id="4" name="Footer Placeholder 3">
            <a:extLst>
              <a:ext uri="{FF2B5EF4-FFF2-40B4-BE49-F238E27FC236}">
                <a16:creationId xmlns:a16="http://schemas.microsoft.com/office/drawing/2014/main" id="{094B1AC1-114C-47C8-8B05-E7A4B92F38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5B66EA-3775-4C5D-A804-019F66978B8C}"/>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10" name="Text Placeholder 9">
            <a:extLst>
              <a:ext uri="{FF2B5EF4-FFF2-40B4-BE49-F238E27FC236}">
                <a16:creationId xmlns:a16="http://schemas.microsoft.com/office/drawing/2014/main" id="{E68FCAA4-2BEA-4E30-95B2-27477AD99DA3}"/>
              </a:ext>
            </a:extLst>
          </p:cNvPr>
          <p:cNvSpPr>
            <a:spLocks noGrp="1"/>
          </p:cNvSpPr>
          <p:nvPr>
            <p:ph type="body" sz="quarter" idx="14" hasCustomPrompt="1"/>
          </p:nvPr>
        </p:nvSpPr>
        <p:spPr>
          <a:xfrm>
            <a:off x="414731" y="6487405"/>
            <a:ext cx="11062326" cy="229289"/>
          </a:xfrm>
        </p:spPr>
        <p:txBody>
          <a:bodyPr anchor="ctr">
            <a:noAutofit/>
          </a:bodyPr>
          <a:lstStyle>
            <a:lvl1pPr marL="0" indent="0">
              <a:buNone/>
              <a:defRPr sz="900"/>
            </a:lvl1pPr>
          </a:lstStyle>
          <a:p>
            <a:pPr lvl="0"/>
            <a:r>
              <a:rPr lang="en-US" dirty="0"/>
              <a:t>Click to insert source</a:t>
            </a:r>
          </a:p>
        </p:txBody>
      </p:sp>
      <p:sp>
        <p:nvSpPr>
          <p:cNvPr id="8" name="Text Placeholder 2">
            <a:extLst>
              <a:ext uri="{FF2B5EF4-FFF2-40B4-BE49-F238E27FC236}">
                <a16:creationId xmlns:a16="http://schemas.microsoft.com/office/drawing/2014/main" id="{80574371-2155-7B46-B76D-196C2BBAF7E1}"/>
              </a:ext>
            </a:extLst>
          </p:cNvPr>
          <p:cNvSpPr>
            <a:spLocks noGrp="1"/>
          </p:cNvSpPr>
          <p:nvPr>
            <p:ph idx="1"/>
          </p:nvPr>
        </p:nvSpPr>
        <p:spPr>
          <a:xfrm>
            <a:off x="726440" y="864066"/>
            <a:ext cx="10746423" cy="53500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299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mment &amp; Conten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18760"/>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id="{C125D503-6876-4453-9F66-C2CC403413C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C1F9908A-F45E-4536-A66F-C17019D0FB1B}"/>
              </a:ext>
            </a:extLst>
          </p:cNvPr>
          <p:cNvSpPr>
            <a:spLocks noGrp="1"/>
          </p:cNvSpPr>
          <p:nvPr>
            <p:ph sz="quarter" idx="11"/>
          </p:nvPr>
        </p:nvSpPr>
        <p:spPr>
          <a:xfrm>
            <a:off x="723900" y="1594023"/>
            <a:ext cx="10736263" cy="4620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3765AD5-5DCF-4357-911E-7ABA137D46F7}"/>
              </a:ext>
            </a:extLst>
          </p:cNvPr>
          <p:cNvSpPr>
            <a:spLocks noGrp="1"/>
          </p:cNvSpPr>
          <p:nvPr>
            <p:ph type="dt" sz="half" idx="12"/>
          </p:nvPr>
        </p:nvSpPr>
        <p:spPr/>
        <p:txBody>
          <a:bodyPr/>
          <a:lstStyle/>
          <a:p>
            <a:fld id="{0CA7E49E-8520-48E1-8F47-DB7F5A59BF68}" type="datetime1">
              <a:rPr lang="en-US" smtClean="0"/>
              <a:t>6/27/2026</a:t>
            </a:fld>
            <a:endParaRPr lang="en-US" dirty="0"/>
          </a:p>
        </p:txBody>
      </p:sp>
      <p:sp>
        <p:nvSpPr>
          <p:cNvPr id="9" name="Footer Placeholder 8">
            <a:extLst>
              <a:ext uri="{FF2B5EF4-FFF2-40B4-BE49-F238E27FC236}">
                <a16:creationId xmlns:a16="http://schemas.microsoft.com/office/drawing/2014/main" id="{D384960A-D1FE-41FC-BB73-F25235116E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747A08FA-ED7A-4AC7-9BE4-0887710F9CA3}"/>
              </a:ext>
            </a:extLst>
          </p:cNvPr>
          <p:cNvSpPr>
            <a:spLocks noGrp="1"/>
          </p:cNvSpPr>
          <p:nvPr>
            <p:ph type="sldNum" sz="quarter" idx="14"/>
          </p:nvPr>
        </p:nvSpPr>
        <p:spPr/>
        <p:txBody>
          <a:bodyPr/>
          <a:lstStyle/>
          <a:p>
            <a:fld id="{DA135043-C596-1A48-8BDA-03EB29A64DF4}" type="slidenum">
              <a:rPr lang="en-US" smtClean="0"/>
              <a:pPr/>
              <a:t>‹#›</a:t>
            </a:fld>
            <a:endParaRPr lang="en-US" dirty="0"/>
          </a:p>
        </p:txBody>
      </p:sp>
      <p:sp>
        <p:nvSpPr>
          <p:cNvPr id="13" name="Text Placeholder 9">
            <a:extLst>
              <a:ext uri="{FF2B5EF4-FFF2-40B4-BE49-F238E27FC236}">
                <a16:creationId xmlns:a16="http://schemas.microsoft.com/office/drawing/2014/main" id="{861152F1-393A-49AB-BEC8-F522A9F48D02}"/>
              </a:ext>
            </a:extLst>
          </p:cNvPr>
          <p:cNvSpPr>
            <a:spLocks noGrp="1"/>
          </p:cNvSpPr>
          <p:nvPr>
            <p:ph type="body" sz="quarter" idx="15"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29715711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mment ">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18760"/>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id="{C125D503-6876-4453-9F66-C2CC403413C1}"/>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F3765AD5-5DCF-4357-911E-7ABA137D46F7}"/>
              </a:ext>
            </a:extLst>
          </p:cNvPr>
          <p:cNvSpPr>
            <a:spLocks noGrp="1"/>
          </p:cNvSpPr>
          <p:nvPr>
            <p:ph type="dt" sz="half" idx="12"/>
          </p:nvPr>
        </p:nvSpPr>
        <p:spPr/>
        <p:txBody>
          <a:bodyPr/>
          <a:lstStyle/>
          <a:p>
            <a:fld id="{0CA7E49E-8520-48E1-8F47-DB7F5A59BF68}" type="datetime1">
              <a:rPr lang="en-US" smtClean="0"/>
              <a:t>6/27/2026</a:t>
            </a:fld>
            <a:endParaRPr lang="en-US" dirty="0"/>
          </a:p>
        </p:txBody>
      </p:sp>
      <p:sp>
        <p:nvSpPr>
          <p:cNvPr id="9" name="Footer Placeholder 8">
            <a:extLst>
              <a:ext uri="{FF2B5EF4-FFF2-40B4-BE49-F238E27FC236}">
                <a16:creationId xmlns:a16="http://schemas.microsoft.com/office/drawing/2014/main" id="{D384960A-D1FE-41FC-BB73-F25235116E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747A08FA-ED7A-4AC7-9BE4-0887710F9CA3}"/>
              </a:ext>
            </a:extLst>
          </p:cNvPr>
          <p:cNvSpPr>
            <a:spLocks noGrp="1"/>
          </p:cNvSpPr>
          <p:nvPr>
            <p:ph type="sldNum" sz="quarter" idx="14"/>
          </p:nvPr>
        </p:nvSpPr>
        <p:spPr/>
        <p:txBody>
          <a:bodyPr/>
          <a:lstStyle/>
          <a:p>
            <a:fld id="{DA135043-C596-1A48-8BDA-03EB29A64DF4}" type="slidenum">
              <a:rPr lang="en-US" smtClean="0"/>
              <a:pPr/>
              <a:t>‹#›</a:t>
            </a:fld>
            <a:endParaRPr lang="en-US" dirty="0"/>
          </a:p>
        </p:txBody>
      </p:sp>
      <p:sp>
        <p:nvSpPr>
          <p:cNvPr id="13" name="Text Placeholder 9">
            <a:extLst>
              <a:ext uri="{FF2B5EF4-FFF2-40B4-BE49-F238E27FC236}">
                <a16:creationId xmlns:a16="http://schemas.microsoft.com/office/drawing/2014/main" id="{861152F1-393A-49AB-BEC8-F522A9F48D02}"/>
              </a:ext>
            </a:extLst>
          </p:cNvPr>
          <p:cNvSpPr>
            <a:spLocks noGrp="1"/>
          </p:cNvSpPr>
          <p:nvPr>
            <p:ph type="body" sz="quarter" idx="15"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258538807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mment, Content &amp; Takeaway">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21792"/>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id="{C125D503-6876-4453-9F66-C2CC403413C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C1F9908A-F45E-4536-A66F-C17019D0FB1B}"/>
              </a:ext>
            </a:extLst>
          </p:cNvPr>
          <p:cNvSpPr>
            <a:spLocks noGrp="1"/>
          </p:cNvSpPr>
          <p:nvPr>
            <p:ph sz="quarter" idx="11"/>
          </p:nvPr>
        </p:nvSpPr>
        <p:spPr>
          <a:xfrm>
            <a:off x="723900" y="1594024"/>
            <a:ext cx="10736263" cy="4162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559A12B2-10CC-4DF5-85A0-4C50A7F73830}"/>
              </a:ext>
            </a:extLst>
          </p:cNvPr>
          <p:cNvSpPr>
            <a:spLocks noGrp="1"/>
          </p:cNvSpPr>
          <p:nvPr>
            <p:ph type="body" sz="quarter" idx="12" hasCustomPrompt="1"/>
          </p:nvPr>
        </p:nvSpPr>
        <p:spPr>
          <a:xfrm>
            <a:off x="723900" y="5872381"/>
            <a:ext cx="10748963" cy="338554"/>
          </a:xfrm>
          <a:solidFill>
            <a:schemeClr val="accent3"/>
          </a:solidFill>
          <a:ln>
            <a:noFill/>
          </a:ln>
        </p:spPr>
        <p:txBody>
          <a:bodyPr anchor="b">
            <a:spAutoFit/>
          </a:bodyPr>
          <a:lstStyle>
            <a:lvl1pPr marL="0" indent="0" algn="ctr">
              <a:buNone/>
              <a:defRPr sz="1600" b="1">
                <a:solidFill>
                  <a:schemeClr val="bg1"/>
                </a:solidFill>
              </a:defRPr>
            </a:lvl1pPr>
          </a:lstStyle>
          <a:p>
            <a:pPr lvl="0"/>
            <a:r>
              <a:rPr lang="en-US" dirty="0"/>
              <a:t>Click to add brief takeaway comment </a:t>
            </a:r>
          </a:p>
        </p:txBody>
      </p:sp>
      <p:sp>
        <p:nvSpPr>
          <p:cNvPr id="7" name="Date Placeholder 6">
            <a:extLst>
              <a:ext uri="{FF2B5EF4-FFF2-40B4-BE49-F238E27FC236}">
                <a16:creationId xmlns:a16="http://schemas.microsoft.com/office/drawing/2014/main" id="{7CDC5C61-014B-44AC-BEC8-4673574A5BD7}"/>
              </a:ext>
            </a:extLst>
          </p:cNvPr>
          <p:cNvSpPr>
            <a:spLocks noGrp="1"/>
          </p:cNvSpPr>
          <p:nvPr>
            <p:ph type="dt" sz="half" idx="13"/>
          </p:nvPr>
        </p:nvSpPr>
        <p:spPr/>
        <p:txBody>
          <a:bodyPr/>
          <a:lstStyle/>
          <a:p>
            <a:fld id="{0CA7E49E-8520-48E1-8F47-DB7F5A59BF68}" type="datetime1">
              <a:rPr lang="en-US" smtClean="0"/>
              <a:t>6/27/2026</a:t>
            </a:fld>
            <a:endParaRPr lang="en-US" dirty="0"/>
          </a:p>
        </p:txBody>
      </p:sp>
      <p:sp>
        <p:nvSpPr>
          <p:cNvPr id="8" name="Footer Placeholder 7">
            <a:extLst>
              <a:ext uri="{FF2B5EF4-FFF2-40B4-BE49-F238E27FC236}">
                <a16:creationId xmlns:a16="http://schemas.microsoft.com/office/drawing/2014/main" id="{E3FAED47-4BF3-4E47-901A-B7F7785EFA48}"/>
              </a:ext>
            </a:extLst>
          </p:cNvPr>
          <p:cNvSpPr>
            <a:spLocks noGrp="1"/>
          </p:cNvSpPr>
          <p:nvPr>
            <p:ph type="ftr" sz="quarter" idx="14"/>
          </p:nvPr>
        </p:nvSpPr>
        <p:spPr/>
        <p:txBody>
          <a:bodyPr/>
          <a:lstStyle/>
          <a:p>
            <a:endParaRPr lang="en-US" dirty="0"/>
          </a:p>
        </p:txBody>
      </p:sp>
      <p:sp>
        <p:nvSpPr>
          <p:cNvPr id="9" name="Slide Number Placeholder 8">
            <a:extLst>
              <a:ext uri="{FF2B5EF4-FFF2-40B4-BE49-F238E27FC236}">
                <a16:creationId xmlns:a16="http://schemas.microsoft.com/office/drawing/2014/main" id="{86BB173D-9D21-4D8B-8CC4-23166ACB2E20}"/>
              </a:ext>
            </a:extLst>
          </p:cNvPr>
          <p:cNvSpPr>
            <a:spLocks noGrp="1"/>
          </p:cNvSpPr>
          <p:nvPr>
            <p:ph type="sldNum" sz="quarter" idx="15"/>
          </p:nvPr>
        </p:nvSpPr>
        <p:spPr/>
        <p:txBody>
          <a:bodyPr/>
          <a:lstStyle/>
          <a:p>
            <a:fld id="{DA135043-C596-1A48-8BDA-03EB29A64DF4}" type="slidenum">
              <a:rPr lang="en-US" smtClean="0"/>
              <a:pPr/>
              <a:t>‹#›</a:t>
            </a:fld>
            <a:endParaRPr lang="en-US" dirty="0"/>
          </a:p>
        </p:txBody>
      </p:sp>
    </p:spTree>
    <p:extLst>
      <p:ext uri="{BB962C8B-B14F-4D97-AF65-F5344CB8AC3E}">
        <p14:creationId xmlns:p14="http://schemas.microsoft.com/office/powerpoint/2010/main" val="363482135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8C14-DF60-0E40-9330-77B6B8D71A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B4787D-6832-7F4C-9B09-AD04F6AF8FF3}"/>
              </a:ext>
            </a:extLst>
          </p:cNvPr>
          <p:cNvSpPr>
            <a:spLocks noGrp="1"/>
          </p:cNvSpPr>
          <p:nvPr>
            <p:ph type="dt" sz="half" idx="10"/>
          </p:nvPr>
        </p:nvSpPr>
        <p:spPr/>
        <p:txBody>
          <a:bodyPr/>
          <a:lstStyle/>
          <a:p>
            <a:fld id="{C51F7E7B-293E-4B5F-8863-9F9AB32DCF23}" type="datetime1">
              <a:rPr lang="en-US" smtClean="0"/>
              <a:t>6/27/2026</a:t>
            </a:fld>
            <a:endParaRPr lang="en-US"/>
          </a:p>
        </p:txBody>
      </p:sp>
      <p:sp>
        <p:nvSpPr>
          <p:cNvPr id="4" name="Footer Placeholder 3">
            <a:extLst>
              <a:ext uri="{FF2B5EF4-FFF2-40B4-BE49-F238E27FC236}">
                <a16:creationId xmlns:a16="http://schemas.microsoft.com/office/drawing/2014/main" id="{3E4BDD90-4276-8045-BFBE-5971D9862E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D4DE35-E35E-DB4E-85F2-587208CA69F3}"/>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6" name="Rectangle 5" hidden="1">
            <a:extLst>
              <a:ext uri="{FF2B5EF4-FFF2-40B4-BE49-F238E27FC236}">
                <a16:creationId xmlns:a16="http://schemas.microsoft.com/office/drawing/2014/main" id="{655C45BA-3E16-4DCE-B3EB-40CABD42A12D}"/>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80052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8C14-DF60-0E40-9330-77B6B8D71A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B4787D-6832-7F4C-9B09-AD04F6AF8FF3}"/>
              </a:ext>
            </a:extLst>
          </p:cNvPr>
          <p:cNvSpPr>
            <a:spLocks noGrp="1"/>
          </p:cNvSpPr>
          <p:nvPr>
            <p:ph type="dt" sz="half" idx="10"/>
          </p:nvPr>
        </p:nvSpPr>
        <p:spPr/>
        <p:txBody>
          <a:bodyPr/>
          <a:lstStyle/>
          <a:p>
            <a:fld id="{C51F7E7B-293E-4B5F-8863-9F9AB32DCF23}" type="datetime1">
              <a:rPr lang="en-US" smtClean="0"/>
              <a:t>6/27/2026</a:t>
            </a:fld>
            <a:endParaRPr lang="en-US"/>
          </a:p>
        </p:txBody>
      </p:sp>
      <p:sp>
        <p:nvSpPr>
          <p:cNvPr id="4" name="Footer Placeholder 3">
            <a:extLst>
              <a:ext uri="{FF2B5EF4-FFF2-40B4-BE49-F238E27FC236}">
                <a16:creationId xmlns:a16="http://schemas.microsoft.com/office/drawing/2014/main" id="{3E4BDD90-4276-8045-BFBE-5971D9862E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D4DE35-E35E-DB4E-85F2-587208CA69F3}"/>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6" name="Rectangle 5" hidden="1">
            <a:extLst>
              <a:ext uri="{FF2B5EF4-FFF2-40B4-BE49-F238E27FC236}">
                <a16:creationId xmlns:a16="http://schemas.microsoft.com/office/drawing/2014/main" id="{655C45BA-3E16-4DCE-B3EB-40CABD42A12D}"/>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a:extLst>
              <a:ext uri="{FF2B5EF4-FFF2-40B4-BE49-F238E27FC236}">
                <a16:creationId xmlns:a16="http://schemas.microsoft.com/office/drawing/2014/main" id="{D2EA2D54-068C-4D76-A569-C2F6D589C735}"/>
              </a:ext>
            </a:extLst>
          </p:cNvPr>
          <p:cNvSpPr>
            <a:spLocks noGrp="1"/>
          </p:cNvSpPr>
          <p:nvPr>
            <p:ph type="body" sz="quarter" idx="14"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83555181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FB66FA-9E82-8F4C-902B-D968EBD0072D}"/>
              </a:ext>
            </a:extLst>
          </p:cNvPr>
          <p:cNvSpPr>
            <a:spLocks noGrp="1"/>
          </p:cNvSpPr>
          <p:nvPr>
            <p:ph type="body" idx="1"/>
          </p:nvPr>
        </p:nvSpPr>
        <p:spPr>
          <a:xfrm>
            <a:off x="726569" y="860815"/>
            <a:ext cx="5285232" cy="649224"/>
          </a:xfrm>
        </p:spPr>
        <p:txBody>
          <a:bodyPr anchor="ctr">
            <a:noAutofit/>
          </a:bodyPr>
          <a:lstStyle>
            <a:lvl1pPr marL="0" indent="0">
              <a:buNone/>
              <a:defRPr sz="2000" b="1">
                <a:solidFill>
                  <a:schemeClr val="tx2"/>
                </a:solidFill>
                <a:latin typeface="+mj-lt"/>
              </a:defRPr>
            </a:lvl1pPr>
            <a:lvl2pPr marL="653109" indent="0">
              <a:buNone/>
              <a:defRPr sz="2857" b="1"/>
            </a:lvl2pPr>
            <a:lvl3pPr marL="1306218" indent="0">
              <a:buNone/>
              <a:defRPr sz="2572" b="1"/>
            </a:lvl3pPr>
            <a:lvl4pPr marL="1959327" indent="0">
              <a:buNone/>
              <a:defRPr sz="2285" b="1"/>
            </a:lvl4pPr>
            <a:lvl5pPr marL="2612436" indent="0">
              <a:buNone/>
              <a:defRPr sz="2285" b="1"/>
            </a:lvl5pPr>
            <a:lvl6pPr marL="3265545" indent="0">
              <a:buNone/>
              <a:defRPr sz="2285" b="1"/>
            </a:lvl6pPr>
            <a:lvl7pPr marL="3918654" indent="0">
              <a:buNone/>
              <a:defRPr sz="2285" b="1"/>
            </a:lvl7pPr>
            <a:lvl8pPr marL="4571764" indent="0">
              <a:buNone/>
              <a:defRPr sz="2285" b="1"/>
            </a:lvl8pPr>
            <a:lvl9pPr marL="5224873" indent="0">
              <a:buNone/>
              <a:defRPr sz="2285" b="1"/>
            </a:lvl9pPr>
          </a:lstStyle>
          <a:p>
            <a:pPr lvl="0"/>
            <a:r>
              <a:rPr lang="en-US"/>
              <a:t>Edit Master text styles</a:t>
            </a:r>
          </a:p>
        </p:txBody>
      </p:sp>
      <p:sp>
        <p:nvSpPr>
          <p:cNvPr id="4" name="Content Placeholder 3">
            <a:extLst>
              <a:ext uri="{FF2B5EF4-FFF2-40B4-BE49-F238E27FC236}">
                <a16:creationId xmlns:a16="http://schemas.microsoft.com/office/drawing/2014/main" id="{53E423E8-A085-594A-8DB0-B04EE30ADC4D}"/>
              </a:ext>
            </a:extLst>
          </p:cNvPr>
          <p:cNvSpPr>
            <a:spLocks noGrp="1"/>
          </p:cNvSpPr>
          <p:nvPr>
            <p:ph sz="half" idx="2"/>
          </p:nvPr>
        </p:nvSpPr>
        <p:spPr>
          <a:xfrm>
            <a:off x="726569" y="1641987"/>
            <a:ext cx="5285232" cy="4572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3A97721-B828-5F49-9ECE-3D1CE066C8DF}"/>
              </a:ext>
            </a:extLst>
          </p:cNvPr>
          <p:cNvSpPr>
            <a:spLocks noGrp="1"/>
          </p:cNvSpPr>
          <p:nvPr>
            <p:ph type="body" sz="quarter" idx="3"/>
          </p:nvPr>
        </p:nvSpPr>
        <p:spPr>
          <a:xfrm>
            <a:off x="6187631" y="860815"/>
            <a:ext cx="5285232" cy="649224"/>
          </a:xfrm>
        </p:spPr>
        <p:txBody>
          <a:bodyPr anchor="ctr">
            <a:noAutofit/>
          </a:bodyPr>
          <a:lstStyle>
            <a:lvl1pPr marL="0" indent="0">
              <a:buNone/>
              <a:defRPr sz="2000" b="1">
                <a:solidFill>
                  <a:schemeClr val="tx2"/>
                </a:solidFill>
                <a:latin typeface="+mj-lt"/>
              </a:defRPr>
            </a:lvl1pPr>
            <a:lvl2pPr marL="653109" indent="0">
              <a:buNone/>
              <a:defRPr sz="2857" b="1"/>
            </a:lvl2pPr>
            <a:lvl3pPr marL="1306218" indent="0">
              <a:buNone/>
              <a:defRPr sz="2572" b="1"/>
            </a:lvl3pPr>
            <a:lvl4pPr marL="1959327" indent="0">
              <a:buNone/>
              <a:defRPr sz="2285" b="1"/>
            </a:lvl4pPr>
            <a:lvl5pPr marL="2612436" indent="0">
              <a:buNone/>
              <a:defRPr sz="2285" b="1"/>
            </a:lvl5pPr>
            <a:lvl6pPr marL="3265545" indent="0">
              <a:buNone/>
              <a:defRPr sz="2285" b="1"/>
            </a:lvl6pPr>
            <a:lvl7pPr marL="3918654" indent="0">
              <a:buNone/>
              <a:defRPr sz="2285" b="1"/>
            </a:lvl7pPr>
            <a:lvl8pPr marL="4571764" indent="0">
              <a:buNone/>
              <a:defRPr sz="2285" b="1"/>
            </a:lvl8pPr>
            <a:lvl9pPr marL="5224873" indent="0">
              <a:buNone/>
              <a:defRPr sz="2285" b="1"/>
            </a:lvl9pPr>
          </a:lstStyle>
          <a:p>
            <a:pPr lvl="0"/>
            <a:r>
              <a:rPr lang="en-US"/>
              <a:t>Edit Master text styles</a:t>
            </a:r>
          </a:p>
        </p:txBody>
      </p:sp>
      <p:sp>
        <p:nvSpPr>
          <p:cNvPr id="6" name="Content Placeholder 5">
            <a:extLst>
              <a:ext uri="{FF2B5EF4-FFF2-40B4-BE49-F238E27FC236}">
                <a16:creationId xmlns:a16="http://schemas.microsoft.com/office/drawing/2014/main" id="{FA9BD7FE-E79D-8C4D-8814-8B397878DBF5}"/>
              </a:ext>
            </a:extLst>
          </p:cNvPr>
          <p:cNvSpPr>
            <a:spLocks noGrp="1"/>
          </p:cNvSpPr>
          <p:nvPr>
            <p:ph sz="quarter" idx="4"/>
          </p:nvPr>
        </p:nvSpPr>
        <p:spPr>
          <a:xfrm>
            <a:off x="6187631" y="1641987"/>
            <a:ext cx="5285232" cy="4572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47A3AA7-B6AF-F040-9CFC-AF513FBC68DF}"/>
              </a:ext>
            </a:extLst>
          </p:cNvPr>
          <p:cNvSpPr>
            <a:spLocks noGrp="1"/>
          </p:cNvSpPr>
          <p:nvPr>
            <p:ph type="dt" sz="half" idx="10"/>
          </p:nvPr>
        </p:nvSpPr>
        <p:spPr/>
        <p:txBody>
          <a:bodyPr/>
          <a:lstStyle/>
          <a:p>
            <a:fld id="{54837CB5-678C-49D9-AAD0-CEAADF85A933}" type="datetime1">
              <a:rPr lang="en-US" smtClean="0"/>
              <a:t>6/27/2026</a:t>
            </a:fld>
            <a:endParaRPr lang="en-US"/>
          </a:p>
        </p:txBody>
      </p:sp>
      <p:sp>
        <p:nvSpPr>
          <p:cNvPr id="8" name="Footer Placeholder 7">
            <a:extLst>
              <a:ext uri="{FF2B5EF4-FFF2-40B4-BE49-F238E27FC236}">
                <a16:creationId xmlns:a16="http://schemas.microsoft.com/office/drawing/2014/main" id="{70C5EF70-7E06-D24A-9577-EFEF1CCFE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9B6EAC-EAE4-D54B-89FA-D3C309D978F8}"/>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10" name="Title 9">
            <a:extLst>
              <a:ext uri="{FF2B5EF4-FFF2-40B4-BE49-F238E27FC236}">
                <a16:creationId xmlns:a16="http://schemas.microsoft.com/office/drawing/2014/main" id="{94433DBB-F96C-4821-AF9A-C30C09039B1E}"/>
              </a:ext>
            </a:extLst>
          </p:cNvPr>
          <p:cNvSpPr>
            <a:spLocks noGrp="1"/>
          </p:cNvSpPr>
          <p:nvPr>
            <p:ph type="title"/>
          </p:nvPr>
        </p:nvSpPr>
        <p:spPr/>
        <p:txBody>
          <a:bodyPr/>
          <a:lstStyle/>
          <a:p>
            <a:r>
              <a:rPr lang="en-US"/>
              <a:t>Click to edit Master title style</a:t>
            </a:r>
            <a:endParaRPr lang="en-US" dirty="0"/>
          </a:p>
        </p:txBody>
      </p:sp>
      <p:sp>
        <p:nvSpPr>
          <p:cNvPr id="11" name="Rectangle 10" hidden="1">
            <a:extLst>
              <a:ext uri="{FF2B5EF4-FFF2-40B4-BE49-F238E27FC236}">
                <a16:creationId xmlns:a16="http://schemas.microsoft.com/office/drawing/2014/main" id="{B9BA8268-5A7D-424D-A57A-7813D1343759}"/>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4079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0177D9A-72FE-46B9-AEBD-B5A3F8C28AB8}"/>
              </a:ext>
            </a:extLst>
          </p:cNvPr>
          <p:cNvSpPr/>
          <p:nvPr userDrawn="1"/>
        </p:nvSpPr>
        <p:spPr>
          <a:xfrm>
            <a:off x="0" y="6328227"/>
            <a:ext cx="12192000" cy="52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3" dirty="0"/>
          </a:p>
        </p:txBody>
      </p:sp>
      <p:sp>
        <p:nvSpPr>
          <p:cNvPr id="2" name="Title Placeholder 1">
            <a:extLst>
              <a:ext uri="{FF2B5EF4-FFF2-40B4-BE49-F238E27FC236}">
                <a16:creationId xmlns:a16="http://schemas.microsoft.com/office/drawing/2014/main" id="{2BEF78B0-9B63-B343-8CF8-D6FA3E653D6E}"/>
              </a:ext>
            </a:extLst>
          </p:cNvPr>
          <p:cNvSpPr>
            <a:spLocks noGrp="1"/>
          </p:cNvSpPr>
          <p:nvPr>
            <p:ph type="title"/>
          </p:nvPr>
        </p:nvSpPr>
        <p:spPr>
          <a:xfrm>
            <a:off x="414731" y="141306"/>
            <a:ext cx="11058132" cy="7097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CBED13-B6F8-5141-B58F-050DF52B712F}"/>
              </a:ext>
            </a:extLst>
          </p:cNvPr>
          <p:cNvSpPr>
            <a:spLocks noGrp="1"/>
          </p:cNvSpPr>
          <p:nvPr>
            <p:ph type="body" idx="1"/>
          </p:nvPr>
        </p:nvSpPr>
        <p:spPr>
          <a:xfrm>
            <a:off x="726440" y="864066"/>
            <a:ext cx="10746423" cy="53500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8F29A0-61BB-E44C-B7FF-5C16AD3EB125}"/>
              </a:ext>
            </a:extLst>
          </p:cNvPr>
          <p:cNvSpPr>
            <a:spLocks noGrp="1"/>
          </p:cNvSpPr>
          <p:nvPr>
            <p:ph type="dt" sz="half" idx="2"/>
          </p:nvPr>
        </p:nvSpPr>
        <p:spPr>
          <a:xfrm>
            <a:off x="10647680" y="1"/>
            <a:ext cx="1544320" cy="139700"/>
          </a:xfrm>
          <a:prstGeom prst="rect">
            <a:avLst/>
          </a:prstGeom>
        </p:spPr>
        <p:txBody>
          <a:bodyPr vert="horz" lIns="45720" tIns="45720" rIns="45720" bIns="45720" rtlCol="0" anchor="ctr"/>
          <a:lstStyle>
            <a:lvl1pPr algn="r">
              <a:defRPr sz="667">
                <a:solidFill>
                  <a:schemeClr val="tx1">
                    <a:tint val="75000"/>
                  </a:schemeClr>
                </a:solidFill>
              </a:defRPr>
            </a:lvl1pPr>
          </a:lstStyle>
          <a:p>
            <a:fld id="{0CA7E49E-8520-48E1-8F47-DB7F5A59BF68}" type="datetime1">
              <a:rPr lang="en-US" smtClean="0"/>
              <a:t>6/27/2026</a:t>
            </a:fld>
            <a:endParaRPr lang="en-US" dirty="0"/>
          </a:p>
        </p:txBody>
      </p:sp>
      <p:sp>
        <p:nvSpPr>
          <p:cNvPr id="5" name="Footer Placeholder 4">
            <a:extLst>
              <a:ext uri="{FF2B5EF4-FFF2-40B4-BE49-F238E27FC236}">
                <a16:creationId xmlns:a16="http://schemas.microsoft.com/office/drawing/2014/main" id="{3AD0F4D9-A547-4F4E-AC0F-5C399BC3B033}"/>
              </a:ext>
            </a:extLst>
          </p:cNvPr>
          <p:cNvSpPr>
            <a:spLocks noGrp="1"/>
          </p:cNvSpPr>
          <p:nvPr>
            <p:ph type="ftr" sz="quarter" idx="3"/>
          </p:nvPr>
        </p:nvSpPr>
        <p:spPr>
          <a:xfrm>
            <a:off x="6191624" y="6422472"/>
            <a:ext cx="5403475" cy="365125"/>
          </a:xfrm>
          <a:prstGeom prst="rect">
            <a:avLst/>
          </a:prstGeom>
        </p:spPr>
        <p:txBody>
          <a:bodyPr vert="horz" lIns="91440" tIns="45720" rIns="91440" bIns="45720" rtlCol="0" anchor="ctr"/>
          <a:lstStyle>
            <a:lvl1pPr algn="r">
              <a:defRPr sz="12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731F5B58-7BDD-B045-BC56-8AAF9C6490B8}"/>
              </a:ext>
            </a:extLst>
          </p:cNvPr>
          <p:cNvSpPr>
            <a:spLocks noGrp="1"/>
          </p:cNvSpPr>
          <p:nvPr>
            <p:ph type="sldNum" sz="quarter" idx="4"/>
          </p:nvPr>
        </p:nvSpPr>
        <p:spPr>
          <a:xfrm>
            <a:off x="11595099" y="6422472"/>
            <a:ext cx="556260" cy="365125"/>
          </a:xfrm>
          <a:prstGeom prst="rect">
            <a:avLst/>
          </a:prstGeom>
        </p:spPr>
        <p:txBody>
          <a:bodyPr vert="horz" lIns="91440" tIns="45720" rIns="91440" bIns="45720" rtlCol="0" anchor="ctr"/>
          <a:lstStyle>
            <a:lvl1pPr algn="ctr">
              <a:defRPr sz="1200" b="0">
                <a:solidFill>
                  <a:schemeClr val="tx2"/>
                </a:solidFill>
                <a:latin typeface="+mj-lt"/>
              </a:defRPr>
            </a:lvl1pPr>
          </a:lstStyle>
          <a:p>
            <a:fld id="{DA135043-C596-1A48-8BDA-03EB29A64DF4}" type="slidenum">
              <a:rPr lang="en-US" smtClean="0"/>
              <a:pPr/>
              <a:t>‹#›</a:t>
            </a:fld>
            <a:endParaRPr lang="en-US" dirty="0"/>
          </a:p>
        </p:txBody>
      </p:sp>
      <p:pic>
        <p:nvPicPr>
          <p:cNvPr id="17" name="Picture 16">
            <a:extLst>
              <a:ext uri="{FF2B5EF4-FFF2-40B4-BE49-F238E27FC236}">
                <a16:creationId xmlns:a16="http://schemas.microsoft.com/office/drawing/2014/main" id="{69842886-E591-4C2B-B61D-2C79206FA1D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183314" y="6499687"/>
            <a:ext cx="190005" cy="190005"/>
          </a:xfrm>
          <a:prstGeom prst="rect">
            <a:avLst/>
          </a:prstGeom>
        </p:spPr>
      </p:pic>
      <p:sp>
        <p:nvSpPr>
          <p:cNvPr id="7" name="empower - DO NOT DELETE!!!" hidden="1">
            <a:extLst>
              <a:ext uri="{FF2B5EF4-FFF2-40B4-BE49-F238E27FC236}">
                <a16:creationId xmlns:a16="http://schemas.microsoft.com/office/drawing/2014/main" id="{5EC7EF95-615C-41BB-A2AA-2C599AE68A6C}"/>
              </a:ext>
            </a:extLst>
          </p:cNvPr>
          <p:cNvSpPr/>
          <p:nvPr userDrawn="1">
            <p:custDataLst>
              <p:tags r:id="rId19"/>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958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6" r:id="rId3"/>
    <p:sldLayoutId id="2147483684" r:id="rId4"/>
    <p:sldLayoutId id="2147483688" r:id="rId5"/>
    <p:sldLayoutId id="2147483685" r:id="rId6"/>
    <p:sldLayoutId id="2147483666" r:id="rId7"/>
    <p:sldLayoutId id="2147483687" r:id="rId8"/>
    <p:sldLayoutId id="2147483665" r:id="rId9"/>
    <p:sldLayoutId id="2147483664" r:id="rId10"/>
    <p:sldLayoutId id="2147483679" r:id="rId11"/>
    <p:sldLayoutId id="2147483668" r:id="rId12"/>
    <p:sldLayoutId id="2147483667" r:id="rId13"/>
    <p:sldLayoutId id="2147483680" r:id="rId14"/>
    <p:sldLayoutId id="2147483663" r:id="rId15"/>
    <p:sldLayoutId id="2147483677" r:id="rId16"/>
    <p:sldLayoutId id="2147483683" r:id="rId17"/>
  </p:sldLayoutIdLst>
  <p:hf hdr="0" ftr="0" dt="0"/>
  <p:txStyles>
    <p:titleStyle>
      <a:lvl1pPr algn="l" defTabSz="1306218"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30188" indent="-230188" algn="l" defTabSz="1306218" rtl="0" eaLnBrk="1" latinLnBrk="0" hangingPunct="1">
        <a:lnSpc>
          <a:spcPct val="90000"/>
        </a:lnSpc>
        <a:spcBef>
          <a:spcPts val="0"/>
        </a:spcBef>
        <a:spcAft>
          <a:spcPts val="800"/>
        </a:spcAft>
        <a:buFont typeface="Arial" panose="020B0604020202020204" pitchFamily="34" charset="0"/>
        <a:buChar char="•"/>
        <a:defRPr sz="2000" b="0" kern="1200">
          <a:solidFill>
            <a:schemeClr val="tx2"/>
          </a:solidFill>
          <a:latin typeface="+mn-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1306218" rtl="0" eaLnBrk="1" latinLnBrk="0" hangingPunct="1">
        <a:defRPr sz="1200" kern="1200">
          <a:solidFill>
            <a:schemeClr val="tx1"/>
          </a:solidFill>
          <a:latin typeface="+mn-lt"/>
          <a:ea typeface="+mn-ea"/>
          <a:cs typeface="+mn-cs"/>
        </a:defRPr>
      </a:lvl1pPr>
      <a:lvl2pPr marL="653109" algn="l" defTabSz="1306218" rtl="0" eaLnBrk="1" latinLnBrk="0" hangingPunct="1">
        <a:defRPr sz="1200" kern="1200">
          <a:solidFill>
            <a:schemeClr val="tx1"/>
          </a:solidFill>
          <a:latin typeface="+mn-lt"/>
          <a:ea typeface="+mn-ea"/>
          <a:cs typeface="+mn-cs"/>
        </a:defRPr>
      </a:lvl2pPr>
      <a:lvl3pPr marL="1306218" algn="l" defTabSz="1306218" rtl="0" eaLnBrk="1" latinLnBrk="0" hangingPunct="1">
        <a:defRPr sz="1200" kern="1200">
          <a:solidFill>
            <a:schemeClr val="tx1"/>
          </a:solidFill>
          <a:latin typeface="+mn-lt"/>
          <a:ea typeface="+mn-ea"/>
          <a:cs typeface="+mn-cs"/>
        </a:defRPr>
      </a:lvl3pPr>
      <a:lvl4pPr marL="1959327" algn="l" defTabSz="1306218" rtl="0" eaLnBrk="1" latinLnBrk="0" hangingPunct="1">
        <a:defRPr sz="1200" kern="1200">
          <a:solidFill>
            <a:schemeClr val="tx1"/>
          </a:solidFill>
          <a:latin typeface="+mn-lt"/>
          <a:ea typeface="+mn-ea"/>
          <a:cs typeface="+mn-cs"/>
        </a:defRPr>
      </a:lvl4pPr>
      <a:lvl5pPr marL="2612436" algn="l" defTabSz="1306218" rtl="0" eaLnBrk="1" latinLnBrk="0" hangingPunct="1">
        <a:defRPr sz="1200" kern="1200">
          <a:solidFill>
            <a:schemeClr val="tx1"/>
          </a:solidFill>
          <a:latin typeface="+mn-lt"/>
          <a:ea typeface="+mn-ea"/>
          <a:cs typeface="+mn-cs"/>
        </a:defRPr>
      </a:lvl5pPr>
      <a:lvl6pPr marL="3265545" algn="l" defTabSz="1306218" rtl="0" eaLnBrk="1" latinLnBrk="0" hangingPunct="1">
        <a:defRPr sz="1200" kern="1200">
          <a:solidFill>
            <a:schemeClr val="tx1"/>
          </a:solidFill>
          <a:latin typeface="+mn-lt"/>
          <a:ea typeface="+mn-ea"/>
          <a:cs typeface="+mn-cs"/>
        </a:defRPr>
      </a:lvl6pPr>
      <a:lvl7pPr marL="3918654" algn="l" defTabSz="1306218" rtl="0" eaLnBrk="1" latinLnBrk="0" hangingPunct="1">
        <a:defRPr sz="1200" kern="1200">
          <a:solidFill>
            <a:schemeClr val="tx1"/>
          </a:solidFill>
          <a:latin typeface="+mn-lt"/>
          <a:ea typeface="+mn-ea"/>
          <a:cs typeface="+mn-cs"/>
        </a:defRPr>
      </a:lvl7pPr>
      <a:lvl8pPr marL="4571764" algn="l" defTabSz="1306218" rtl="0" eaLnBrk="1" latinLnBrk="0" hangingPunct="1">
        <a:defRPr sz="1200" kern="1200">
          <a:solidFill>
            <a:schemeClr val="tx1"/>
          </a:solidFill>
          <a:latin typeface="+mn-lt"/>
          <a:ea typeface="+mn-ea"/>
          <a:cs typeface="+mn-cs"/>
        </a:defRPr>
      </a:lvl8pPr>
      <a:lvl9pPr marL="5224873" algn="l" defTabSz="1306218"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6.emf"/><Relationship Id="rId4" Type="http://schemas.openxmlformats.org/officeDocument/2006/relationships/hyperlink" Target="mailto:Marc.Leffler@MedPro.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Content Placeholder 6">
            <a:extLst>
              <a:ext uri="{FF2B5EF4-FFF2-40B4-BE49-F238E27FC236}">
                <a16:creationId xmlns:a16="http://schemas.microsoft.com/office/drawing/2014/main" id="{712AAED7-621B-FE44-8116-6453089F97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2836"/>
            <a:ext cx="3811979" cy="6341533"/>
          </a:xfrm>
          <a:prstGeom prst="rect">
            <a:avLst/>
          </a:prstGeom>
        </p:spPr>
      </p:pic>
      <p:sp>
        <p:nvSpPr>
          <p:cNvPr id="55" name="Text Placeholder 54">
            <a:extLst>
              <a:ext uri="{FF2B5EF4-FFF2-40B4-BE49-F238E27FC236}">
                <a16:creationId xmlns:a16="http://schemas.microsoft.com/office/drawing/2014/main" id="{0EFA32A5-FA29-6B44-BD15-52B49D137D5C}"/>
              </a:ext>
            </a:extLst>
          </p:cNvPr>
          <p:cNvSpPr>
            <a:spLocks noGrp="1"/>
          </p:cNvSpPr>
          <p:nvPr>
            <p:ph type="body" sz="quarter" idx="25"/>
          </p:nvPr>
        </p:nvSpPr>
        <p:spPr>
          <a:xfrm>
            <a:off x="5828073" y="846957"/>
            <a:ext cx="4450460" cy="634567"/>
          </a:xfrm>
        </p:spPr>
        <p:txBody>
          <a:bodyPr/>
          <a:lstStyle/>
          <a:p>
            <a:r>
              <a:rPr lang="en-US" sz="2800" dirty="0"/>
              <a:t>Marc Leffler, D.D.S., Esq.</a:t>
            </a:r>
          </a:p>
        </p:txBody>
      </p:sp>
      <p:sp>
        <p:nvSpPr>
          <p:cNvPr id="63" name="Text Placeholder 62">
            <a:extLst>
              <a:ext uri="{FF2B5EF4-FFF2-40B4-BE49-F238E27FC236}">
                <a16:creationId xmlns:a16="http://schemas.microsoft.com/office/drawing/2014/main" id="{CF882AE9-46E4-E848-A65A-4598E2F06FD7}"/>
              </a:ext>
            </a:extLst>
          </p:cNvPr>
          <p:cNvSpPr>
            <a:spLocks noGrp="1"/>
          </p:cNvSpPr>
          <p:nvPr>
            <p:ph type="body" sz="quarter" idx="33"/>
          </p:nvPr>
        </p:nvSpPr>
        <p:spPr>
          <a:xfrm>
            <a:off x="5828073" y="1528073"/>
            <a:ext cx="5620793" cy="333514"/>
          </a:xfrm>
        </p:spPr>
        <p:txBody>
          <a:bodyPr>
            <a:noAutofit/>
          </a:bodyPr>
          <a:lstStyle/>
          <a:p>
            <a:r>
              <a:rPr lang="en-US" sz="2000" dirty="0"/>
              <a:t>Dental Risk Solutions Lead, MedPro</a:t>
            </a:r>
          </a:p>
          <a:p>
            <a:r>
              <a:rPr lang="en-US" sz="2000" dirty="0"/>
              <a:t>Chair, MedPro Dental Advisory Board</a:t>
            </a:r>
          </a:p>
        </p:txBody>
      </p:sp>
      <p:sp>
        <p:nvSpPr>
          <p:cNvPr id="71" name="Text Placeholder 70">
            <a:extLst>
              <a:ext uri="{FF2B5EF4-FFF2-40B4-BE49-F238E27FC236}">
                <a16:creationId xmlns:a16="http://schemas.microsoft.com/office/drawing/2014/main" id="{C313D0F9-5F2A-F241-9851-64DF08C90903}"/>
              </a:ext>
            </a:extLst>
          </p:cNvPr>
          <p:cNvSpPr>
            <a:spLocks noGrp="1"/>
          </p:cNvSpPr>
          <p:nvPr>
            <p:ph type="body" sz="quarter" idx="41"/>
          </p:nvPr>
        </p:nvSpPr>
        <p:spPr>
          <a:xfrm>
            <a:off x="5828073" y="2258151"/>
            <a:ext cx="5620793" cy="531012"/>
          </a:xfrm>
        </p:spPr>
        <p:txBody>
          <a:bodyPr>
            <a:noAutofit/>
          </a:bodyPr>
          <a:lstStyle/>
          <a:p>
            <a:r>
              <a:rPr lang="en-US" sz="2000" dirty="0">
                <a:hlinkClick r:id="rId4"/>
              </a:rPr>
              <a:t>Marc.Leffler@MedPro.com</a:t>
            </a:r>
            <a:endParaRPr lang="en-US" sz="2000" dirty="0"/>
          </a:p>
          <a:p>
            <a:r>
              <a:rPr lang="en-US" sz="2000" dirty="0"/>
              <a:t>845.641.5792</a:t>
            </a:r>
          </a:p>
          <a:p>
            <a:endParaRPr lang="en-US" sz="2000" dirty="0"/>
          </a:p>
          <a:p>
            <a:r>
              <a:rPr lang="en-US" sz="1800" dirty="0"/>
              <a:t>Dental School, Columbia University</a:t>
            </a:r>
          </a:p>
          <a:p>
            <a:r>
              <a:rPr lang="en-US" sz="1800" dirty="0"/>
              <a:t>Residency, Bellevue Hospital/NYU</a:t>
            </a:r>
          </a:p>
          <a:p>
            <a:r>
              <a:rPr lang="en-US" sz="1800" dirty="0"/>
              <a:t>Law School, New York Law School</a:t>
            </a:r>
          </a:p>
          <a:p>
            <a:r>
              <a:rPr lang="en-US" sz="1800" dirty="0"/>
              <a:t>Practice areas:	Board-certified OMS</a:t>
            </a:r>
          </a:p>
          <a:p>
            <a:r>
              <a:rPr lang="en-US" sz="1800" dirty="0"/>
              <a:t>		Dental Anesthesiologist</a:t>
            </a:r>
          </a:p>
          <a:p>
            <a:r>
              <a:rPr lang="en-US" sz="1800" dirty="0"/>
              <a:t>		Trial Attorney</a:t>
            </a:r>
          </a:p>
          <a:p>
            <a:r>
              <a:rPr lang="en-US" sz="1800" dirty="0"/>
              <a:t>Other: Marathon Guide for Disabled Runners; US Coast Guard Mutual Assistance Ambassador/Liaison &amp; Coast Guard Auxiliary Flotilla Commander</a:t>
            </a:r>
          </a:p>
        </p:txBody>
      </p:sp>
      <p:sp>
        <p:nvSpPr>
          <p:cNvPr id="8" name="TextBox 7">
            <a:extLst>
              <a:ext uri="{FF2B5EF4-FFF2-40B4-BE49-F238E27FC236}">
                <a16:creationId xmlns:a16="http://schemas.microsoft.com/office/drawing/2014/main" id="{E43DED6D-4F11-9642-B353-10B165B35E95}"/>
              </a:ext>
            </a:extLst>
          </p:cNvPr>
          <p:cNvSpPr txBox="1"/>
          <p:nvPr/>
        </p:nvSpPr>
        <p:spPr>
          <a:xfrm>
            <a:off x="479560" y="1061409"/>
            <a:ext cx="2852858" cy="840230"/>
          </a:xfrm>
          <a:prstGeom prst="rect">
            <a:avLst/>
          </a:prstGeom>
          <a:noFill/>
        </p:spPr>
        <p:txBody>
          <a:bodyPr wrap="square" rtlCol="0">
            <a:spAutoFit/>
          </a:bodyPr>
          <a:lstStyle/>
          <a:p>
            <a:pPr algn="ctr">
              <a:lnSpc>
                <a:spcPct val="90000"/>
              </a:lnSpc>
            </a:pPr>
            <a:r>
              <a:rPr lang="en-US" sz="1800">
                <a:solidFill>
                  <a:schemeClr val="bg1"/>
                </a:solidFill>
                <a:ea typeface="Tahoma" charset="0"/>
                <a:cs typeface="Tahoma" charset="0"/>
              </a:rPr>
              <a:t>The </a:t>
            </a:r>
            <a:r>
              <a:rPr lang="en-US" sz="1800" dirty="0">
                <a:solidFill>
                  <a:schemeClr val="bg1"/>
                </a:solidFill>
                <a:ea typeface="Tahoma" charset="0"/>
                <a:cs typeface="Tahoma" charset="0"/>
              </a:rPr>
              <a:t>industry leader in </a:t>
            </a:r>
            <a:r>
              <a:rPr lang="en-US" sz="1800">
                <a:solidFill>
                  <a:schemeClr val="bg1"/>
                </a:solidFill>
                <a:ea typeface="Tahoma" charset="0"/>
                <a:cs typeface="Tahoma" charset="0"/>
              </a:rPr>
              <a:t>malpractice insurance </a:t>
            </a:r>
            <a:endParaRPr lang="en-US" sz="1800" dirty="0">
              <a:solidFill>
                <a:schemeClr val="bg1"/>
              </a:solidFill>
              <a:ea typeface="Tahoma" charset="0"/>
              <a:cs typeface="Tahoma" charset="0"/>
            </a:endParaRPr>
          </a:p>
          <a:p>
            <a:pPr algn="ctr">
              <a:lnSpc>
                <a:spcPct val="90000"/>
              </a:lnSpc>
            </a:pPr>
            <a:endParaRPr lang="en-US" sz="1800" dirty="0" err="1">
              <a:solidFill>
                <a:schemeClr val="tx2"/>
              </a:solidFill>
            </a:endParaRPr>
          </a:p>
        </p:txBody>
      </p:sp>
      <p:pic>
        <p:nvPicPr>
          <p:cNvPr id="9" name="Picture 8">
            <a:extLst>
              <a:ext uri="{FF2B5EF4-FFF2-40B4-BE49-F238E27FC236}">
                <a16:creationId xmlns:a16="http://schemas.microsoft.com/office/drawing/2014/main" id="{76E24EFF-BC12-F742-B342-7BAFE15436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217" y="148872"/>
            <a:ext cx="3423546" cy="525475"/>
          </a:xfrm>
          <a:prstGeom prst="rect">
            <a:avLst/>
          </a:prstGeom>
        </p:spPr>
      </p:pic>
      <p:sp>
        <p:nvSpPr>
          <p:cNvPr id="10" name="TextBox 9">
            <a:extLst>
              <a:ext uri="{FF2B5EF4-FFF2-40B4-BE49-F238E27FC236}">
                <a16:creationId xmlns:a16="http://schemas.microsoft.com/office/drawing/2014/main" id="{7D0DEC13-DD32-3A4A-9915-30649C73AE30}"/>
              </a:ext>
            </a:extLst>
          </p:cNvPr>
          <p:cNvSpPr txBox="1"/>
          <p:nvPr/>
        </p:nvSpPr>
        <p:spPr>
          <a:xfrm>
            <a:off x="319466" y="602135"/>
            <a:ext cx="3720124" cy="261610"/>
          </a:xfrm>
          <a:prstGeom prst="rect">
            <a:avLst/>
          </a:prstGeom>
          <a:noFill/>
        </p:spPr>
        <p:txBody>
          <a:bodyPr wrap="square" rtlCol="0">
            <a:spAutoFit/>
          </a:bodyPr>
          <a:lstStyle/>
          <a:p>
            <a:pPr algn="ctr"/>
            <a:r>
              <a:rPr lang="en-US" sz="1100" i="1" dirty="0">
                <a:solidFill>
                  <a:schemeClr val="bg1"/>
                </a:solidFill>
                <a:latin typeface="Tahoma" panose="020B0604030504040204" pitchFamily="34" charset="0"/>
                <a:ea typeface="Tahoma" panose="020B0604030504040204" pitchFamily="34" charset="0"/>
                <a:cs typeface="Tahoma" panose="020B0604030504040204" pitchFamily="34" charset="0"/>
              </a:rPr>
              <a:t>A Berkshire Hathaway company</a:t>
            </a:r>
          </a:p>
        </p:txBody>
      </p:sp>
      <p:sp>
        <p:nvSpPr>
          <p:cNvPr id="78" name="Text Placeholder 54">
            <a:extLst>
              <a:ext uri="{FF2B5EF4-FFF2-40B4-BE49-F238E27FC236}">
                <a16:creationId xmlns:a16="http://schemas.microsoft.com/office/drawing/2014/main" id="{4D1F3B73-9606-3C40-A061-347207B0142A}"/>
              </a:ext>
            </a:extLst>
          </p:cNvPr>
          <p:cNvSpPr txBox="1">
            <a:spLocks/>
          </p:cNvSpPr>
          <p:nvPr/>
        </p:nvSpPr>
        <p:spPr>
          <a:xfrm>
            <a:off x="5828071" y="3587966"/>
            <a:ext cx="5620793" cy="578319"/>
          </a:xfrm>
          <a:prstGeom prst="rect">
            <a:avLst/>
          </a:prstGeom>
        </p:spPr>
        <p:txBody>
          <a:bodyPr vert="horz" lIns="91440" tIns="45720" rIns="91440" bIns="45720" rtlCol="0" anchor="ctr">
            <a:noAutofit/>
          </a:bodyPr>
          <a:lstStyle>
            <a:lvl1pPr marL="0" indent="0" algn="l" defTabSz="1306218" rtl="0" eaLnBrk="1" latinLnBrk="0" hangingPunct="1">
              <a:lnSpc>
                <a:spcPct val="90000"/>
              </a:lnSpc>
              <a:spcBef>
                <a:spcPts val="0"/>
              </a:spcBef>
              <a:spcAft>
                <a:spcPts val="800"/>
              </a:spcAft>
              <a:buFont typeface="Arial" panose="020B0604020202020204" pitchFamily="34" charset="0"/>
              <a:buNone/>
              <a:defRPr sz="1600" b="1" kern="1200">
                <a:solidFill>
                  <a:schemeClr val="tx2"/>
                </a:solidFill>
                <a:latin typeface="+mj-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a:lstStyle>
          <a:p>
            <a:endParaRPr lang="en-US" sz="2800" dirty="0"/>
          </a:p>
        </p:txBody>
      </p:sp>
      <p:sp>
        <p:nvSpPr>
          <p:cNvPr id="80" name="Text Placeholder 62">
            <a:extLst>
              <a:ext uri="{FF2B5EF4-FFF2-40B4-BE49-F238E27FC236}">
                <a16:creationId xmlns:a16="http://schemas.microsoft.com/office/drawing/2014/main" id="{318C6270-4454-B843-B2F7-F9A723EC7C92}"/>
              </a:ext>
            </a:extLst>
          </p:cNvPr>
          <p:cNvSpPr txBox="1">
            <a:spLocks/>
          </p:cNvSpPr>
          <p:nvPr/>
        </p:nvSpPr>
        <p:spPr>
          <a:xfrm>
            <a:off x="5828072" y="4166285"/>
            <a:ext cx="5620793" cy="333514"/>
          </a:xfrm>
          <a:prstGeom prst="rect">
            <a:avLst/>
          </a:prstGeom>
        </p:spPr>
        <p:txBody>
          <a:bodyPr vert="horz" lIns="91440" tIns="0" rIns="91440" bIns="0" rtlCol="0" anchor="t">
            <a:noAutofit/>
          </a:bodyPr>
          <a:lstStyle>
            <a:lvl1pPr marL="0" indent="0" algn="l" defTabSz="1306218" rtl="0" eaLnBrk="1" latinLnBrk="0" hangingPunct="1">
              <a:lnSpc>
                <a:spcPct val="90000"/>
              </a:lnSpc>
              <a:spcBef>
                <a:spcPts val="0"/>
              </a:spcBef>
              <a:spcAft>
                <a:spcPts val="800"/>
              </a:spcAft>
              <a:buFont typeface="Arial" panose="020B0604020202020204" pitchFamily="34" charset="0"/>
              <a:buNone/>
              <a:defRPr sz="1200" b="0" i="0" kern="1200">
                <a:solidFill>
                  <a:schemeClr val="tx2"/>
                </a:solidFill>
                <a:latin typeface="+mn-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a:lstStyle>
          <a:p>
            <a:endParaRPr lang="en-US" sz="2000" dirty="0"/>
          </a:p>
        </p:txBody>
      </p:sp>
      <p:sp>
        <p:nvSpPr>
          <p:cNvPr id="81" name="Text Placeholder 70">
            <a:extLst>
              <a:ext uri="{FF2B5EF4-FFF2-40B4-BE49-F238E27FC236}">
                <a16:creationId xmlns:a16="http://schemas.microsoft.com/office/drawing/2014/main" id="{B97E80DB-AD1F-3A4D-9659-506FA0F7EC16}"/>
              </a:ext>
            </a:extLst>
          </p:cNvPr>
          <p:cNvSpPr txBox="1">
            <a:spLocks/>
          </p:cNvSpPr>
          <p:nvPr/>
        </p:nvSpPr>
        <p:spPr>
          <a:xfrm>
            <a:off x="5828072" y="4511580"/>
            <a:ext cx="5620793" cy="531012"/>
          </a:xfrm>
          <a:prstGeom prst="rect">
            <a:avLst/>
          </a:prstGeom>
        </p:spPr>
        <p:txBody>
          <a:bodyPr vert="horz" lIns="91440" tIns="0" rIns="91440" bIns="45720" rtlCol="0">
            <a:noAutofit/>
          </a:bodyPr>
          <a:lstStyle>
            <a:lvl1pPr marL="0" indent="0" algn="l" defTabSz="1306218" rtl="0" eaLnBrk="1" latinLnBrk="0" hangingPunct="1">
              <a:lnSpc>
                <a:spcPct val="90000"/>
              </a:lnSpc>
              <a:spcBef>
                <a:spcPts val="0"/>
              </a:spcBef>
              <a:spcAft>
                <a:spcPts val="800"/>
              </a:spcAft>
              <a:buFont typeface="Arial" panose="020B0604020202020204" pitchFamily="34" charset="0"/>
              <a:buNone/>
              <a:defRPr sz="1050" b="0" i="1" kern="1200">
                <a:solidFill>
                  <a:schemeClr val="tx2"/>
                </a:solidFill>
                <a:latin typeface="+mn-lt"/>
                <a:ea typeface="+mn-ea"/>
                <a:cs typeface="+mn-cs"/>
              </a:defRPr>
            </a:lvl1pPr>
            <a:lvl2pPr marL="112711" indent="0" algn="l" defTabSz="1306218" rtl="0" eaLnBrk="1" latinLnBrk="0" hangingPunct="1">
              <a:lnSpc>
                <a:spcPct val="90000"/>
              </a:lnSpc>
              <a:spcBef>
                <a:spcPts val="0"/>
              </a:spcBef>
              <a:spcAft>
                <a:spcPts val="800"/>
              </a:spcAft>
              <a:buFont typeface="Arial" panose="020B0604020202020204" pitchFamily="34" charset="0"/>
              <a:buNone/>
              <a:defRPr sz="1050" b="0" i="1"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a:lstStyle>
          <a:p>
            <a:endParaRPr lang="en-US" sz="2000" dirty="0"/>
          </a:p>
        </p:txBody>
      </p:sp>
    </p:spTree>
    <p:extLst>
      <p:ext uri="{BB962C8B-B14F-4D97-AF65-F5344CB8AC3E}">
        <p14:creationId xmlns:p14="http://schemas.microsoft.com/office/powerpoint/2010/main" val="399083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D5E1-EDA6-7453-5CB6-577313213217}"/>
              </a:ext>
            </a:extLst>
          </p:cNvPr>
          <p:cNvSpPr>
            <a:spLocks noGrp="1"/>
          </p:cNvSpPr>
          <p:nvPr>
            <p:ph type="title"/>
          </p:nvPr>
        </p:nvSpPr>
        <p:spPr/>
        <p:txBody>
          <a:bodyPr/>
          <a:lstStyle/>
          <a:p>
            <a:pPr algn="ctr"/>
            <a:r>
              <a:rPr lang="en-US" dirty="0"/>
              <a:t>But Reversal Agents Make It Safe … Or Do They? </a:t>
            </a:r>
          </a:p>
        </p:txBody>
      </p:sp>
      <p:sp>
        <p:nvSpPr>
          <p:cNvPr id="3" name="Slide Number Placeholder 2">
            <a:extLst>
              <a:ext uri="{FF2B5EF4-FFF2-40B4-BE49-F238E27FC236}">
                <a16:creationId xmlns:a16="http://schemas.microsoft.com/office/drawing/2014/main" id="{523E9468-4FB2-AAA7-D7E1-45E717F09F3B}"/>
              </a:ext>
            </a:extLst>
          </p:cNvPr>
          <p:cNvSpPr>
            <a:spLocks noGrp="1"/>
          </p:cNvSpPr>
          <p:nvPr>
            <p:ph type="sldNum" sz="quarter" idx="12"/>
          </p:nvPr>
        </p:nvSpPr>
        <p:spPr/>
        <p:txBody>
          <a:bodyPr/>
          <a:lstStyle/>
          <a:p>
            <a:fld id="{DA135043-C596-1A48-8BDA-03EB29A64DF4}" type="slidenum">
              <a:rPr lang="en-US" smtClean="0"/>
              <a:t>10</a:t>
            </a:fld>
            <a:endParaRPr lang="en-US"/>
          </a:p>
        </p:txBody>
      </p:sp>
      <p:sp>
        <p:nvSpPr>
          <p:cNvPr id="4" name="Content Placeholder 3">
            <a:extLst>
              <a:ext uri="{FF2B5EF4-FFF2-40B4-BE49-F238E27FC236}">
                <a16:creationId xmlns:a16="http://schemas.microsoft.com/office/drawing/2014/main" id="{6185C4CF-4861-0F9F-B468-1A11BEF05242}"/>
              </a:ext>
            </a:extLst>
          </p:cNvPr>
          <p:cNvSpPr>
            <a:spLocks noGrp="1"/>
          </p:cNvSpPr>
          <p:nvPr>
            <p:ph idx="1"/>
          </p:nvPr>
        </p:nvSpPr>
        <p:spPr/>
        <p:txBody>
          <a:bodyPr>
            <a:normAutofit fontScale="77500" lnSpcReduction="20000"/>
          </a:bodyPr>
          <a:lstStyle/>
          <a:p>
            <a:r>
              <a:rPr lang="en-US" dirty="0"/>
              <a:t>Narcan/Naloxone for narcotics</a:t>
            </a:r>
          </a:p>
          <a:p>
            <a:endParaRPr lang="en-US" dirty="0"/>
          </a:p>
          <a:p>
            <a:r>
              <a:rPr lang="en-US" dirty="0"/>
              <a:t>Flumazenil for benzodiazepines</a:t>
            </a:r>
          </a:p>
          <a:p>
            <a:pPr marL="0" indent="0">
              <a:buNone/>
            </a:pPr>
            <a:endParaRPr lang="en-US" dirty="0"/>
          </a:p>
          <a:p>
            <a:pPr marL="0" indent="0">
              <a:buNone/>
            </a:pPr>
            <a:r>
              <a:rPr lang="en-US" u="sng" dirty="0"/>
              <a:t>But Remember Half-Life!</a:t>
            </a:r>
          </a:p>
          <a:p>
            <a:r>
              <a:rPr lang="en-US" dirty="0"/>
              <a:t>Half-Life: The time it takes for the amount of active drug in the body to reduce by half.</a:t>
            </a:r>
          </a:p>
          <a:p>
            <a:pPr lvl="1"/>
            <a:r>
              <a:rPr lang="en-US" dirty="0"/>
              <a:t>4-5 half-lives for elimination</a:t>
            </a:r>
          </a:p>
          <a:p>
            <a:endParaRPr lang="en-US" dirty="0"/>
          </a:p>
          <a:p>
            <a:endParaRPr lang="en-US" dirty="0"/>
          </a:p>
          <a:p>
            <a:r>
              <a:rPr lang="en-US" dirty="0"/>
              <a:t>Versed half-life = 1.5-2.5 hours</a:t>
            </a:r>
          </a:p>
          <a:p>
            <a:r>
              <a:rPr lang="en-US" dirty="0"/>
              <a:t>Flumazenil half-life = 7-15 minutes initial, 20-30 minutes subsequent</a:t>
            </a:r>
          </a:p>
          <a:p>
            <a:pPr marL="0" indent="0">
              <a:buNone/>
            </a:pPr>
            <a:endParaRPr lang="en-US" dirty="0"/>
          </a:p>
          <a:p>
            <a:pPr marL="0" indent="0">
              <a:buNone/>
            </a:pPr>
            <a:endParaRPr lang="en-US" dirty="0"/>
          </a:p>
          <a:p>
            <a:r>
              <a:rPr lang="en-US" dirty="0"/>
              <a:t>Fentanyl half-life = 3-7 hours</a:t>
            </a:r>
          </a:p>
          <a:p>
            <a:r>
              <a:rPr lang="en-US" dirty="0"/>
              <a:t>Narcan half-life = 30-80 minutes</a:t>
            </a:r>
          </a:p>
          <a:p>
            <a:pPr marL="0" indent="0">
              <a:buNone/>
            </a:pPr>
            <a:endParaRPr lang="en-US" dirty="0"/>
          </a:p>
          <a:p>
            <a:pPr marL="0" indent="0">
              <a:buNone/>
            </a:pPr>
            <a:endParaRPr lang="en-US" dirty="0"/>
          </a:p>
          <a:p>
            <a:r>
              <a:rPr lang="en-US" dirty="0"/>
              <a:t>SO, YOU'RE NOT OUT OF THE WOODS – BY FAR – UPON REVERSAL!</a:t>
            </a:r>
          </a:p>
          <a:p>
            <a:pPr lvl="1"/>
            <a:r>
              <a:rPr lang="en-US" dirty="0"/>
              <a:t>STRICT AND LENGTHY MONITORING/SUPPORT AFTER REVERSAL! (Think respiratory distress, especially for elderly and pulmonary-compromised patients)</a:t>
            </a:r>
          </a:p>
        </p:txBody>
      </p:sp>
    </p:spTree>
    <p:extLst>
      <p:ext uri="{BB962C8B-B14F-4D97-AF65-F5344CB8AC3E}">
        <p14:creationId xmlns:p14="http://schemas.microsoft.com/office/powerpoint/2010/main" val="38045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Non-Opioid Analgesics, Directly or Indirectly</a:t>
            </a:r>
          </a:p>
        </p:txBody>
      </p:sp>
      <p:sp>
        <p:nvSpPr>
          <p:cNvPr id="3" name="Slide Number Placeholder 2"/>
          <p:cNvSpPr>
            <a:spLocks noGrp="1"/>
          </p:cNvSpPr>
          <p:nvPr>
            <p:ph type="sldNum" sz="quarter" idx="12"/>
          </p:nvPr>
        </p:nvSpPr>
        <p:spPr/>
        <p:txBody>
          <a:bodyPr/>
          <a:lstStyle/>
          <a:p>
            <a:fld id="{DA135043-C596-1A48-8BDA-03EB29A64DF4}" type="slidenum">
              <a:rPr lang="en-US" smtClean="0"/>
              <a:t>11</a:t>
            </a:fld>
            <a:endParaRPr lang="en-US"/>
          </a:p>
        </p:txBody>
      </p:sp>
      <p:sp>
        <p:nvSpPr>
          <p:cNvPr id="4" name="Content Placeholder 3"/>
          <p:cNvSpPr>
            <a:spLocks noGrp="1"/>
          </p:cNvSpPr>
          <p:nvPr>
            <p:ph idx="1"/>
          </p:nvPr>
        </p:nvSpPr>
        <p:spPr/>
        <p:txBody>
          <a:bodyPr>
            <a:normAutofit fontScale="85000" lnSpcReduction="20000"/>
          </a:bodyPr>
          <a:lstStyle/>
          <a:p>
            <a:r>
              <a:rPr lang="en-US" dirty="0"/>
              <a:t>Non-steroidal anti-inflammatory drugs (NSAIDs)</a:t>
            </a:r>
          </a:p>
          <a:p>
            <a:pPr lvl="2"/>
            <a:r>
              <a:rPr lang="en-US" dirty="0"/>
              <a:t>Ibuprofen</a:t>
            </a:r>
          </a:p>
          <a:p>
            <a:pPr lvl="2"/>
            <a:r>
              <a:rPr lang="en-US" dirty="0"/>
              <a:t>Aspirin</a:t>
            </a:r>
          </a:p>
          <a:p>
            <a:pPr lvl="2"/>
            <a:r>
              <a:rPr lang="en-US" dirty="0"/>
              <a:t>Naproxen</a:t>
            </a:r>
          </a:p>
          <a:p>
            <a:pPr lvl="1"/>
            <a:r>
              <a:rPr lang="en-US" dirty="0"/>
              <a:t>Mechanism of action: inhibit </a:t>
            </a:r>
            <a:r>
              <a:rPr lang="en-US" dirty="0" err="1"/>
              <a:t>cyclooxegenase</a:t>
            </a:r>
            <a:r>
              <a:rPr lang="en-US" dirty="0"/>
              <a:t> (COX) enzymes to reduce prostaglandin synthesis (</a:t>
            </a:r>
            <a:r>
              <a:rPr lang="en-US" dirty="0" err="1"/>
              <a:t>inflammatories</a:t>
            </a:r>
            <a:r>
              <a:rPr lang="en-US" dirty="0"/>
              <a:t>); COX inhibition also prevents platelet aggregation.</a:t>
            </a:r>
          </a:p>
          <a:p>
            <a:pPr lvl="1"/>
            <a:r>
              <a:rPr lang="en-US" dirty="0"/>
              <a:t>Fever reducer</a:t>
            </a:r>
          </a:p>
          <a:p>
            <a:pPr lvl="1"/>
            <a:r>
              <a:rPr lang="en-US" dirty="0"/>
              <a:t>Major side effects: stomach distress and platelet function inhibition (qualitative, not quantitative)</a:t>
            </a:r>
          </a:p>
          <a:p>
            <a:pPr lvl="2"/>
            <a:r>
              <a:rPr lang="en-US" dirty="0"/>
              <a:t>Cannot use with anticoagulants</a:t>
            </a:r>
          </a:p>
          <a:p>
            <a:r>
              <a:rPr lang="en-US" dirty="0"/>
              <a:t>Corticosteroids</a:t>
            </a:r>
          </a:p>
          <a:p>
            <a:pPr lvl="2"/>
            <a:r>
              <a:rPr lang="en-US" dirty="0" err="1"/>
              <a:t>Decadron</a:t>
            </a:r>
            <a:r>
              <a:rPr lang="en-US" dirty="0"/>
              <a:t>/Dexamethasone ("the oral surgery practice builder")</a:t>
            </a:r>
          </a:p>
          <a:p>
            <a:pPr lvl="2"/>
            <a:r>
              <a:rPr lang="en-US" dirty="0"/>
              <a:t>Hydrocortisone</a:t>
            </a:r>
          </a:p>
          <a:p>
            <a:pPr lvl="1"/>
            <a:r>
              <a:rPr lang="en-US" dirty="0"/>
              <a:t>Anti-inflammatory</a:t>
            </a:r>
          </a:p>
          <a:p>
            <a:pPr lvl="1"/>
            <a:r>
              <a:rPr lang="en-US" dirty="0"/>
              <a:t>WBC </a:t>
            </a:r>
            <a:r>
              <a:rPr lang="en-US" dirty="0" err="1"/>
              <a:t>demargination</a:t>
            </a:r>
            <a:r>
              <a:rPr lang="en-US" dirty="0"/>
              <a:t> - - ?increased chance of infection?; elevation of WBCs</a:t>
            </a:r>
          </a:p>
          <a:p>
            <a:r>
              <a:rPr lang="en-US" dirty="0"/>
              <a:t>Acetaminophen/Tylenol</a:t>
            </a:r>
          </a:p>
          <a:p>
            <a:pPr lvl="1"/>
            <a:r>
              <a:rPr lang="en-US" dirty="0"/>
              <a:t>Mechanisms of action: reduces pain-inducing brain metabolite, and slight COX inhibition (but not enough to affect platelets appreciably, so able to be used with anticoagulants)</a:t>
            </a:r>
          </a:p>
          <a:p>
            <a:pPr lvl="1"/>
            <a:r>
              <a:rPr lang="en-US" dirty="0"/>
              <a:t>Fever reducer</a:t>
            </a:r>
          </a:p>
          <a:p>
            <a:pPr lvl="1"/>
            <a:r>
              <a:rPr lang="en-US" dirty="0"/>
              <a:t>Major side effects: Liver damage - - elevated liver enzymes with even 1 day of more than 3-4 grams</a:t>
            </a:r>
          </a:p>
          <a:p>
            <a:r>
              <a:rPr lang="en-US" dirty="0"/>
              <a:t>N2O/O2</a:t>
            </a:r>
          </a:p>
        </p:txBody>
      </p:sp>
    </p:spTree>
    <p:extLst>
      <p:ext uri="{BB962C8B-B14F-4D97-AF65-F5344CB8AC3E}">
        <p14:creationId xmlns:p14="http://schemas.microsoft.com/office/powerpoint/2010/main" val="2274472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Bleeding Side Journey: </a:t>
            </a:r>
            <a:r>
              <a:rPr lang="en-US" u="sng" dirty="0"/>
              <a:t>Plug</a:t>
            </a:r>
            <a:r>
              <a:rPr lang="en-US" dirty="0"/>
              <a:t> vs. Clot</a:t>
            </a:r>
          </a:p>
        </p:txBody>
      </p:sp>
      <p:sp>
        <p:nvSpPr>
          <p:cNvPr id="3" name="Slide Number Placeholder 2"/>
          <p:cNvSpPr>
            <a:spLocks noGrp="1"/>
          </p:cNvSpPr>
          <p:nvPr>
            <p:ph type="sldNum" sz="quarter" idx="12"/>
          </p:nvPr>
        </p:nvSpPr>
        <p:spPr/>
        <p:txBody>
          <a:bodyPr/>
          <a:lstStyle/>
          <a:p>
            <a:fld id="{DA135043-C596-1A48-8BDA-03EB29A64DF4}" type="slidenum">
              <a:rPr lang="en-US" smtClean="0"/>
              <a:t>12</a:t>
            </a:fld>
            <a:endParaRPr lang="en-US"/>
          </a:p>
        </p:txBody>
      </p:sp>
      <p:sp>
        <p:nvSpPr>
          <p:cNvPr id="4" name="Content Placeholder 3"/>
          <p:cNvSpPr>
            <a:spLocks noGrp="1"/>
          </p:cNvSpPr>
          <p:nvPr>
            <p:ph idx="1"/>
          </p:nvPr>
        </p:nvSpPr>
        <p:spPr/>
        <p:txBody>
          <a:bodyPr/>
          <a:lstStyle/>
          <a:p>
            <a:r>
              <a:rPr lang="en-US" dirty="0"/>
              <a:t>Platelet Plug</a:t>
            </a:r>
          </a:p>
          <a:p>
            <a:pPr lvl="1"/>
            <a:r>
              <a:rPr lang="en-US" dirty="0"/>
              <a:t>"Immediate" stoppage of bleeding</a:t>
            </a:r>
          </a:p>
          <a:p>
            <a:pPr lvl="2"/>
            <a:r>
              <a:rPr lang="en-US" dirty="0"/>
              <a:t>False sense of security??</a:t>
            </a:r>
          </a:p>
          <a:p>
            <a:pPr lvl="1"/>
            <a:r>
              <a:rPr lang="en-US" dirty="0"/>
              <a:t>Platelets "plug" a wound for on-the-spot hemostasis</a:t>
            </a:r>
          </a:p>
          <a:p>
            <a:pPr lvl="1"/>
            <a:r>
              <a:rPr lang="en-US" dirty="0"/>
              <a:t>Affected by qualitative and/or quantitative platelet disorders</a:t>
            </a:r>
          </a:p>
          <a:p>
            <a:pPr lvl="2"/>
            <a:r>
              <a:rPr lang="en-US" dirty="0"/>
              <a:t>Quantitative</a:t>
            </a:r>
          </a:p>
          <a:p>
            <a:pPr lvl="3"/>
            <a:r>
              <a:rPr lang="en-US" dirty="0"/>
              <a:t>Failure to create</a:t>
            </a:r>
          </a:p>
          <a:p>
            <a:pPr lvl="3"/>
            <a:r>
              <a:rPr lang="en-US" dirty="0"/>
              <a:t>Too much destruction (ITP - - often spleen-related)</a:t>
            </a:r>
          </a:p>
          <a:p>
            <a:pPr lvl="2"/>
            <a:r>
              <a:rPr lang="en-US" dirty="0"/>
              <a:t>Qualitative </a:t>
            </a:r>
          </a:p>
          <a:p>
            <a:pPr lvl="3"/>
            <a:r>
              <a:rPr lang="en-US" dirty="0"/>
              <a:t>Von </a:t>
            </a:r>
            <a:r>
              <a:rPr lang="en-US" dirty="0" err="1"/>
              <a:t>Willebrand's</a:t>
            </a:r>
            <a:r>
              <a:rPr lang="en-US" dirty="0"/>
              <a:t> Disease (also Factor </a:t>
            </a:r>
            <a:r>
              <a:rPr lang="en-US" dirty="0" err="1"/>
              <a:t>VIIIa</a:t>
            </a:r>
            <a:r>
              <a:rPr lang="en-US" dirty="0"/>
              <a:t>)</a:t>
            </a:r>
          </a:p>
          <a:p>
            <a:pPr lvl="3"/>
            <a:r>
              <a:rPr lang="en-US" dirty="0"/>
              <a:t>NSAIDs</a:t>
            </a:r>
          </a:p>
          <a:p>
            <a:pPr lvl="1"/>
            <a:r>
              <a:rPr lang="en-US" dirty="0"/>
              <a:t>Measurement testing</a:t>
            </a:r>
          </a:p>
          <a:p>
            <a:pPr lvl="2"/>
            <a:r>
              <a:rPr lang="en-US" dirty="0"/>
              <a:t>Bleeding Time (far from routinely performed)</a:t>
            </a:r>
          </a:p>
          <a:p>
            <a:pPr lvl="3"/>
            <a:r>
              <a:rPr lang="en-US" u="sng" dirty="0"/>
              <a:t>NOT</a:t>
            </a:r>
            <a:r>
              <a:rPr lang="en-US" dirty="0"/>
              <a:t> PT/PTT/INR</a:t>
            </a:r>
          </a:p>
          <a:p>
            <a:pPr lvl="3"/>
            <a:r>
              <a:rPr lang="en-US" u="sng" dirty="0"/>
              <a:t>NOT</a:t>
            </a:r>
            <a:r>
              <a:rPr lang="en-US" dirty="0"/>
              <a:t> Platelet Count alone</a:t>
            </a:r>
          </a:p>
        </p:txBody>
      </p:sp>
    </p:spTree>
    <p:extLst>
      <p:ext uri="{BB962C8B-B14F-4D97-AF65-F5344CB8AC3E}">
        <p14:creationId xmlns:p14="http://schemas.microsoft.com/office/powerpoint/2010/main" val="288926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Bleeding Side Journey: Plug vs. </a:t>
            </a:r>
            <a:r>
              <a:rPr lang="en-US" u="sng" dirty="0"/>
              <a:t>Clot</a:t>
            </a:r>
            <a:r>
              <a:rPr lang="en-US" dirty="0"/>
              <a:t> </a:t>
            </a:r>
          </a:p>
        </p:txBody>
      </p:sp>
      <p:sp>
        <p:nvSpPr>
          <p:cNvPr id="3" name="Slide Number Placeholder 2"/>
          <p:cNvSpPr>
            <a:spLocks noGrp="1"/>
          </p:cNvSpPr>
          <p:nvPr>
            <p:ph type="sldNum" sz="quarter" idx="12"/>
          </p:nvPr>
        </p:nvSpPr>
        <p:spPr/>
        <p:txBody>
          <a:bodyPr/>
          <a:lstStyle/>
          <a:p>
            <a:fld id="{DA135043-C596-1A48-8BDA-03EB29A64DF4}" type="slidenum">
              <a:rPr lang="en-US" smtClean="0"/>
              <a:t>13</a:t>
            </a:fld>
            <a:endParaRPr lang="en-US"/>
          </a:p>
        </p:txBody>
      </p:sp>
      <p:sp>
        <p:nvSpPr>
          <p:cNvPr id="4" name="Content Placeholder 3"/>
          <p:cNvSpPr>
            <a:spLocks noGrp="1"/>
          </p:cNvSpPr>
          <p:nvPr>
            <p:ph idx="1"/>
          </p:nvPr>
        </p:nvSpPr>
        <p:spPr/>
        <p:txBody>
          <a:bodyPr/>
          <a:lstStyle/>
          <a:p>
            <a:r>
              <a:rPr lang="en-US" dirty="0"/>
              <a:t>Mature Fibrin Clot</a:t>
            </a:r>
          </a:p>
          <a:p>
            <a:pPr lvl="1"/>
            <a:r>
              <a:rPr lang="en-US" dirty="0"/>
              <a:t>Upon completion of the coagulation cascade</a:t>
            </a:r>
          </a:p>
          <a:p>
            <a:pPr lvl="2"/>
            <a:r>
              <a:rPr lang="en-US" dirty="0"/>
              <a:t>So the impacts are delayed</a:t>
            </a:r>
          </a:p>
          <a:p>
            <a:pPr lvl="1"/>
            <a:r>
              <a:rPr lang="en-US" dirty="0"/>
              <a:t>?Triggered? by formation of platelet plug</a:t>
            </a:r>
          </a:p>
          <a:p>
            <a:pPr lvl="1"/>
            <a:r>
              <a:rPr lang="en-US" dirty="0"/>
              <a:t>Affected by alterations of the cascade factors and sub-factors</a:t>
            </a:r>
          </a:p>
          <a:p>
            <a:pPr lvl="2"/>
            <a:r>
              <a:rPr lang="en-US" dirty="0"/>
              <a:t>Vitamin K deficiency</a:t>
            </a:r>
          </a:p>
          <a:p>
            <a:pPr lvl="2"/>
            <a:r>
              <a:rPr lang="en-US" dirty="0"/>
              <a:t>Liver under-function</a:t>
            </a:r>
          </a:p>
          <a:p>
            <a:pPr lvl="2"/>
            <a:r>
              <a:rPr lang="en-US" dirty="0"/>
              <a:t>Genetic diseases</a:t>
            </a:r>
          </a:p>
          <a:p>
            <a:pPr lvl="3"/>
            <a:r>
              <a:rPr lang="en-US" dirty="0"/>
              <a:t>Hemophilia (factor VIII): the standard-bearer </a:t>
            </a:r>
          </a:p>
          <a:p>
            <a:pPr lvl="3"/>
            <a:r>
              <a:rPr lang="en-US" dirty="0"/>
              <a:t>Christmas Disease (factor IX)</a:t>
            </a:r>
          </a:p>
          <a:p>
            <a:pPr lvl="2"/>
            <a:r>
              <a:rPr lang="en-US" dirty="0"/>
              <a:t>Anticoagulants</a:t>
            </a:r>
          </a:p>
          <a:p>
            <a:pPr lvl="3"/>
            <a:r>
              <a:rPr lang="en-US" dirty="0"/>
              <a:t>Warfarin (Coumadin)</a:t>
            </a:r>
          </a:p>
          <a:p>
            <a:pPr lvl="3"/>
            <a:r>
              <a:rPr lang="en-US" dirty="0"/>
              <a:t>Direct anticoagulants (</a:t>
            </a:r>
            <a:r>
              <a:rPr lang="en-US" dirty="0" err="1"/>
              <a:t>Eliquis</a:t>
            </a:r>
            <a:r>
              <a:rPr lang="en-US" dirty="0"/>
              <a:t>, </a:t>
            </a:r>
            <a:r>
              <a:rPr lang="en-US" dirty="0" err="1"/>
              <a:t>Xarelto</a:t>
            </a:r>
            <a:r>
              <a:rPr lang="en-US" dirty="0"/>
              <a:t>) - - at least in theory</a:t>
            </a:r>
          </a:p>
          <a:p>
            <a:pPr lvl="1"/>
            <a:r>
              <a:rPr lang="en-US" dirty="0"/>
              <a:t>Measurement testing</a:t>
            </a:r>
          </a:p>
          <a:p>
            <a:pPr lvl="2"/>
            <a:r>
              <a:rPr lang="en-US" dirty="0"/>
              <a:t>PT (prothrombin time), INR: for extrinsic factors</a:t>
            </a:r>
          </a:p>
          <a:p>
            <a:pPr lvl="2"/>
            <a:r>
              <a:rPr lang="en-US" dirty="0"/>
              <a:t>PTT (partial thromboplastin time): for intrinsic factors</a:t>
            </a:r>
          </a:p>
        </p:txBody>
      </p:sp>
    </p:spTree>
    <p:extLst>
      <p:ext uri="{BB962C8B-B14F-4D97-AF65-F5344CB8AC3E}">
        <p14:creationId xmlns:p14="http://schemas.microsoft.com/office/powerpoint/2010/main" val="2535347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71CF-F85B-E20E-ED0D-488FD9C2CDF8}"/>
              </a:ext>
            </a:extLst>
          </p:cNvPr>
          <p:cNvSpPr>
            <a:spLocks noGrp="1"/>
          </p:cNvSpPr>
          <p:nvPr>
            <p:ph type="title"/>
          </p:nvPr>
        </p:nvSpPr>
        <p:spPr/>
        <p:txBody>
          <a:bodyPr/>
          <a:lstStyle/>
          <a:p>
            <a:pPr algn="ctr"/>
            <a:r>
              <a:rPr lang="en-US" dirty="0"/>
              <a:t>Zygomatic and Pterygoid Implants: Bleeding and Nerve Risks</a:t>
            </a:r>
          </a:p>
        </p:txBody>
      </p:sp>
      <p:sp>
        <p:nvSpPr>
          <p:cNvPr id="3" name="Slide Number Placeholder 2">
            <a:extLst>
              <a:ext uri="{FF2B5EF4-FFF2-40B4-BE49-F238E27FC236}">
                <a16:creationId xmlns:a16="http://schemas.microsoft.com/office/drawing/2014/main" id="{942C8DCD-CDDA-3D20-A768-471A248A9392}"/>
              </a:ext>
            </a:extLst>
          </p:cNvPr>
          <p:cNvSpPr>
            <a:spLocks noGrp="1"/>
          </p:cNvSpPr>
          <p:nvPr>
            <p:ph type="sldNum" sz="quarter" idx="12"/>
          </p:nvPr>
        </p:nvSpPr>
        <p:spPr/>
        <p:txBody>
          <a:bodyPr/>
          <a:lstStyle/>
          <a:p>
            <a:pPr marL="0" marR="0" lvl="0" indent="0" algn="ctr" defTabSz="892432" rtl="0" eaLnBrk="1" fontAlgn="auto" latinLnBrk="0" hangingPunct="1">
              <a:lnSpc>
                <a:spcPct val="100000"/>
              </a:lnSpc>
              <a:spcBef>
                <a:spcPts val="0"/>
              </a:spcBef>
              <a:spcAft>
                <a:spcPts val="0"/>
              </a:spcAft>
              <a:buClrTx/>
              <a:buSzTx/>
              <a:buFontTx/>
              <a:buNone/>
              <a:tabLst/>
              <a:defRPr/>
            </a:pPr>
            <a:fld id="{DA135043-C596-1A48-8BDA-03EB29A64DF4}" type="slidenum">
              <a:rPr kumimoji="0" lang="en-US" sz="1200" b="0" i="0" u="none" strike="noStrike" kern="1200" cap="none" spc="0" normalizeH="0" baseline="0" noProof="0" smtClean="0">
                <a:ln>
                  <a:noFill/>
                </a:ln>
                <a:solidFill>
                  <a:srgbClr val="002F6B"/>
                </a:solidFill>
                <a:effectLst/>
                <a:uLnTx/>
                <a:uFillTx/>
                <a:latin typeface="Arial"/>
                <a:ea typeface="+mn-ea"/>
                <a:cs typeface="+mn-cs"/>
              </a:rPr>
              <a:pPr marL="0" marR="0" lvl="0" indent="0" algn="ctr" defTabSz="89243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2F6B"/>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09D70985-2683-250B-4EF2-BA994C69D1FC}"/>
              </a:ext>
            </a:extLst>
          </p:cNvPr>
          <p:cNvSpPr>
            <a:spLocks noGrp="1"/>
          </p:cNvSpPr>
          <p:nvPr>
            <p:ph idx="1"/>
          </p:nvPr>
        </p:nvSpPr>
        <p:spPr/>
        <p:txBody>
          <a:bodyPr>
            <a:normAutofit/>
          </a:bodyPr>
          <a:lstStyle/>
          <a:p>
            <a:r>
              <a:rPr lang="en-US" dirty="0"/>
              <a:t>Zygomatic and Pterygoid implants are for patients with severe bone loss in the upper jaw.</a:t>
            </a:r>
          </a:p>
          <a:p>
            <a:endParaRPr lang="en-US" dirty="0"/>
          </a:p>
          <a:p>
            <a:r>
              <a:rPr lang="en-US" dirty="0"/>
              <a:t>Specialties eligible for our coverage:</a:t>
            </a:r>
          </a:p>
          <a:p>
            <a:pPr lvl="1"/>
            <a:r>
              <a:rPr lang="en-US" dirty="0"/>
              <a:t>Oral &amp; Maxillofacial Surgeons</a:t>
            </a:r>
          </a:p>
          <a:p>
            <a:pPr lvl="1"/>
            <a:r>
              <a:rPr lang="en-US" dirty="0"/>
              <a:t>Periodontist – Zygomatic implants only </a:t>
            </a:r>
          </a:p>
          <a:p>
            <a:endParaRPr lang="en-US" dirty="0"/>
          </a:p>
          <a:p>
            <a:r>
              <a:rPr lang="en-US" dirty="0"/>
              <a:t>Underwriting Concerns</a:t>
            </a:r>
          </a:p>
          <a:p>
            <a:pPr lvl="1"/>
            <a:r>
              <a:rPr lang="en-US" dirty="0"/>
              <a:t>Surgical Complexity &amp; Anatomical Challenges </a:t>
            </a:r>
          </a:p>
          <a:p>
            <a:pPr lvl="2"/>
            <a:r>
              <a:rPr lang="en-US" dirty="0"/>
              <a:t>Injury to the maxillary artery or its branches</a:t>
            </a:r>
          </a:p>
          <a:p>
            <a:pPr lvl="3"/>
            <a:r>
              <a:rPr lang="en-US" dirty="0"/>
              <a:t>Could cause significant bleeding</a:t>
            </a:r>
          </a:p>
          <a:p>
            <a:pPr lvl="2"/>
            <a:r>
              <a:rPr lang="en-US" dirty="0"/>
              <a:t>Nerve injury (paresthesia)</a:t>
            </a:r>
          </a:p>
          <a:p>
            <a:pPr lvl="1"/>
            <a:r>
              <a:rPr lang="en-US" dirty="0"/>
              <a:t>Long-Term Stability</a:t>
            </a:r>
          </a:p>
          <a:p>
            <a:pPr lvl="2"/>
            <a:r>
              <a:rPr lang="en-US" dirty="0"/>
              <a:t>Improper angulation</a:t>
            </a:r>
          </a:p>
          <a:p>
            <a:pPr lvl="2"/>
            <a:r>
              <a:rPr lang="en-US" dirty="0"/>
              <a:t>Premature loading</a:t>
            </a:r>
          </a:p>
          <a:p>
            <a:endParaRPr lang="en-US" dirty="0"/>
          </a:p>
          <a:p>
            <a:endParaRPr lang="en-US" dirty="0"/>
          </a:p>
          <a:p>
            <a:endParaRPr lang="en-US" dirty="0"/>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E5D56266-9544-4AA4-CB34-7012D5C2B25E}"/>
              </a:ext>
            </a:extLst>
          </p:cNvPr>
          <p:cNvPicPr>
            <a:picLocks noChangeAspect="1"/>
          </p:cNvPicPr>
          <p:nvPr/>
        </p:nvPicPr>
        <p:blipFill>
          <a:blip r:embed="rId3"/>
          <a:stretch>
            <a:fillRect/>
          </a:stretch>
        </p:blipFill>
        <p:spPr>
          <a:xfrm>
            <a:off x="6442008" y="1433339"/>
            <a:ext cx="5644055" cy="4872663"/>
          </a:xfrm>
          <a:prstGeom prst="rect">
            <a:avLst/>
          </a:prstGeom>
        </p:spPr>
      </p:pic>
    </p:spTree>
    <p:extLst>
      <p:ext uri="{BB962C8B-B14F-4D97-AF65-F5344CB8AC3E}">
        <p14:creationId xmlns:p14="http://schemas.microsoft.com/office/powerpoint/2010/main" val="3144960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 to Opioids: Crisis Statistics</a:t>
            </a:r>
          </a:p>
        </p:txBody>
      </p:sp>
      <p:sp>
        <p:nvSpPr>
          <p:cNvPr id="3" name="Slide Number Placeholder 2"/>
          <p:cNvSpPr>
            <a:spLocks noGrp="1"/>
          </p:cNvSpPr>
          <p:nvPr>
            <p:ph type="sldNum" sz="quarter" idx="12"/>
          </p:nvPr>
        </p:nvSpPr>
        <p:spPr/>
        <p:txBody>
          <a:bodyPr/>
          <a:lstStyle/>
          <a:p>
            <a:fld id="{DA135043-C596-1A48-8BDA-03EB29A64DF4}" type="slidenum">
              <a:rPr lang="en-US" smtClean="0"/>
              <a:t>15</a:t>
            </a:fld>
            <a:endParaRPr lang="en-US"/>
          </a:p>
        </p:txBody>
      </p:sp>
      <p:sp>
        <p:nvSpPr>
          <p:cNvPr id="4" name="Content Placeholder 3"/>
          <p:cNvSpPr>
            <a:spLocks noGrp="1"/>
          </p:cNvSpPr>
          <p:nvPr>
            <p:ph idx="1"/>
          </p:nvPr>
        </p:nvSpPr>
        <p:spPr/>
        <p:txBody>
          <a:bodyPr/>
          <a:lstStyle/>
          <a:p>
            <a:r>
              <a:rPr lang="en-US" dirty="0"/>
              <a:t>Question: Is the crisis real?</a:t>
            </a:r>
          </a:p>
          <a:p>
            <a:endParaRPr lang="en-US" dirty="0"/>
          </a:p>
          <a:p>
            <a:r>
              <a:rPr lang="en-US" dirty="0"/>
              <a:t>Opioid-involved overdose deaths (per CDC, June 2025)</a:t>
            </a:r>
          </a:p>
          <a:p>
            <a:pPr lvl="1"/>
            <a:r>
              <a:rPr lang="en-US" dirty="0"/>
              <a:t>Approximately 105,000 people died from drug overdose in 2023 and nearly 80,000 of those deaths involved opioids (about 76%).</a:t>
            </a:r>
          </a:p>
          <a:p>
            <a:pPr lvl="1"/>
            <a:r>
              <a:rPr lang="en-US" dirty="0"/>
              <a:t>The number of people who died from an opioid overdose in 2023 was nearly 10 times the number in 1999; however, the opioid overdose death rate declined 4% from 2022 to 2023.</a:t>
            </a:r>
          </a:p>
          <a:p>
            <a:pPr marL="0" indent="0">
              <a:buNone/>
            </a:pPr>
            <a:endParaRPr lang="en-US" dirty="0"/>
          </a:p>
          <a:p>
            <a:r>
              <a:rPr lang="en-US" dirty="0"/>
              <a:t>Answer: You bet it is!</a:t>
            </a:r>
          </a:p>
          <a:p>
            <a:endParaRPr lang="en-US" dirty="0"/>
          </a:p>
          <a:p>
            <a:r>
              <a:rPr lang="en-US" dirty="0"/>
              <a:t>Question: Do dentists play a role in it?</a:t>
            </a:r>
          </a:p>
          <a:p>
            <a:endParaRPr lang="en-US" dirty="0"/>
          </a:p>
          <a:p>
            <a:r>
              <a:rPr lang="en-US" dirty="0"/>
              <a:t>Answer: Let's look at the numbers [Hint: YES!]</a:t>
            </a:r>
          </a:p>
        </p:txBody>
      </p:sp>
    </p:spTree>
    <p:extLst>
      <p:ext uri="{BB962C8B-B14F-4D97-AF65-F5344CB8AC3E}">
        <p14:creationId xmlns:p14="http://schemas.microsoft.com/office/powerpoint/2010/main" val="580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Seminal Study re Dentistry's Role in Opioid Epidemic </a:t>
            </a:r>
          </a:p>
        </p:txBody>
      </p:sp>
      <p:sp>
        <p:nvSpPr>
          <p:cNvPr id="3" name="Slide Number Placeholder 2"/>
          <p:cNvSpPr>
            <a:spLocks noGrp="1"/>
          </p:cNvSpPr>
          <p:nvPr>
            <p:ph type="sldNum" sz="quarter" idx="12"/>
          </p:nvPr>
        </p:nvSpPr>
        <p:spPr/>
        <p:txBody>
          <a:bodyPr/>
          <a:lstStyle/>
          <a:p>
            <a:fld id="{DA135043-C596-1A48-8BDA-03EB29A64DF4}" type="slidenum">
              <a:rPr lang="en-US" smtClean="0"/>
              <a:t>16</a:t>
            </a:fld>
            <a:endParaRPr lang="en-US"/>
          </a:p>
        </p:txBody>
      </p:sp>
      <p:sp>
        <p:nvSpPr>
          <p:cNvPr id="4" name="Content Placeholder 3"/>
          <p:cNvSpPr>
            <a:spLocks noGrp="1"/>
          </p:cNvSpPr>
          <p:nvPr>
            <p:ph idx="1"/>
          </p:nvPr>
        </p:nvSpPr>
        <p:spPr/>
        <p:txBody>
          <a:bodyPr>
            <a:normAutofit/>
          </a:bodyPr>
          <a:lstStyle/>
          <a:p>
            <a:endParaRPr lang="en-US" i="1" dirty="0"/>
          </a:p>
          <a:p>
            <a:endParaRPr lang="en-US" i="1" dirty="0"/>
          </a:p>
          <a:p>
            <a:r>
              <a:rPr lang="en-US" i="1" dirty="0"/>
              <a:t>JAMA Internal Medicine</a:t>
            </a:r>
            <a:r>
              <a:rPr lang="en-US" dirty="0"/>
              <a:t>, 2018 publication analyzing 2015 findings</a:t>
            </a:r>
          </a:p>
          <a:p>
            <a:pPr lvl="1"/>
            <a:r>
              <a:rPr lang="en-US" dirty="0"/>
              <a:t>(1) 5.8% of studied patients, age 16-25, who received their initial prescription of opioids from their dentist were diagnosed with opioid abuse during the 12 months following that initial prescription; </a:t>
            </a:r>
          </a:p>
          <a:p>
            <a:pPr lvl="1"/>
            <a:r>
              <a:rPr lang="en-US" dirty="0"/>
              <a:t>(2) of those studied in this age population who received opioid prescriptions, 30% of those received them from their dentist; and</a:t>
            </a:r>
          </a:p>
          <a:p>
            <a:pPr lvl="1"/>
            <a:r>
              <a:rPr lang="en-US" dirty="0"/>
              <a:t>(3) the median number of narcotic pills received from their dentist by patients in the study who became addicted was 20. [NIH definition of </a:t>
            </a:r>
            <a:r>
              <a:rPr lang="en-US" u="sng" dirty="0"/>
              <a:t>addiction</a:t>
            </a:r>
            <a:r>
              <a:rPr lang="en-US" dirty="0"/>
              <a:t>: chronic, compulsive drug seeking and use, despite adverse consequences.  </a:t>
            </a:r>
            <a:r>
              <a:rPr lang="en-US" u="sng" dirty="0"/>
              <a:t>Dependence</a:t>
            </a:r>
            <a:r>
              <a:rPr lang="en-US" dirty="0"/>
              <a:t> is the physical condition of mind and/or body adaptations to the use of a substance.] [Distinguish from abuse: use beyond intended.]</a:t>
            </a:r>
          </a:p>
          <a:p>
            <a:pPr lvl="1"/>
            <a:r>
              <a:rPr lang="en-US" dirty="0"/>
              <a:t>The study eliminated all people who had received any opioid prescriptions, or who had been diagnosed with opioid abuse, within the year prior to receiving opioids from a dentist.</a:t>
            </a:r>
          </a:p>
          <a:p>
            <a:pPr marL="243834" lvl="1" indent="0">
              <a:buNone/>
            </a:pPr>
            <a:endParaRPr lang="en-US" dirty="0"/>
          </a:p>
        </p:txBody>
      </p:sp>
    </p:spTree>
    <p:extLst>
      <p:ext uri="{BB962C8B-B14F-4D97-AF65-F5344CB8AC3E}">
        <p14:creationId xmlns:p14="http://schemas.microsoft.com/office/powerpoint/2010/main" val="905234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Important Study re Reduction of Opioids in Dentistry</a:t>
            </a:r>
          </a:p>
        </p:txBody>
      </p:sp>
      <p:sp>
        <p:nvSpPr>
          <p:cNvPr id="3" name="Slide Number Placeholder 2"/>
          <p:cNvSpPr>
            <a:spLocks noGrp="1"/>
          </p:cNvSpPr>
          <p:nvPr>
            <p:ph type="sldNum" sz="quarter" idx="12"/>
          </p:nvPr>
        </p:nvSpPr>
        <p:spPr/>
        <p:txBody>
          <a:bodyPr/>
          <a:lstStyle/>
          <a:p>
            <a:fld id="{DA135043-C596-1A48-8BDA-03EB29A64DF4}" type="slidenum">
              <a:rPr lang="en-US" smtClean="0"/>
              <a:t>17</a:t>
            </a:fld>
            <a:endParaRPr lang="en-US"/>
          </a:p>
        </p:txBody>
      </p:sp>
      <p:sp>
        <p:nvSpPr>
          <p:cNvPr id="4" name="Content Placeholder 3"/>
          <p:cNvSpPr>
            <a:spLocks noGrp="1"/>
          </p:cNvSpPr>
          <p:nvPr>
            <p:ph idx="1"/>
          </p:nvPr>
        </p:nvSpPr>
        <p:spPr/>
        <p:txBody>
          <a:bodyPr/>
          <a:lstStyle/>
          <a:p>
            <a:r>
              <a:rPr lang="en-US" sz="3200" dirty="0"/>
              <a:t>Rutgers School of Dentistry</a:t>
            </a:r>
          </a:p>
          <a:p>
            <a:pPr lvl="1"/>
            <a:r>
              <a:rPr lang="en-US" sz="2400" dirty="0"/>
              <a:t>Published, </a:t>
            </a:r>
            <a:r>
              <a:rPr lang="en-US" sz="2400" i="1" dirty="0"/>
              <a:t>JADA,</a:t>
            </a:r>
            <a:r>
              <a:rPr lang="en-US" sz="2400" dirty="0"/>
              <a:t> February 2025</a:t>
            </a:r>
          </a:p>
          <a:p>
            <a:pPr lvl="1"/>
            <a:r>
              <a:rPr lang="en-US" sz="2400" dirty="0"/>
              <a:t>Using oral surgery pain models (impacted lower third molars and others)</a:t>
            </a:r>
          </a:p>
          <a:p>
            <a:pPr lvl="1"/>
            <a:r>
              <a:rPr lang="en-US" sz="2400" dirty="0"/>
              <a:t>Average age 27</a:t>
            </a:r>
          </a:p>
          <a:p>
            <a:pPr lvl="1"/>
            <a:r>
              <a:rPr lang="en-US" sz="2400" dirty="0"/>
              <a:t>Most efficacious meds: </a:t>
            </a:r>
            <a:r>
              <a:rPr lang="en-US" sz="2400" u="sng" dirty="0"/>
              <a:t>Ibuprofen 400 mg + Acetaminophen 500 mg</a:t>
            </a:r>
          </a:p>
          <a:p>
            <a:pPr lvl="2"/>
            <a:r>
              <a:rPr lang="en-US" sz="2400" dirty="0"/>
              <a:t>Superior to all opioids studied for pain relief for post-op days 1-2</a:t>
            </a:r>
          </a:p>
          <a:p>
            <a:pPr lvl="2"/>
            <a:r>
              <a:rPr lang="en-US" sz="2400" dirty="0"/>
              <a:t>+/- equivalent thereafter</a:t>
            </a:r>
          </a:p>
          <a:p>
            <a:pPr lvl="2"/>
            <a:r>
              <a:rPr lang="en-US" sz="2400" dirty="0"/>
              <a:t>Overall patient satisfaction greater with non-opioid regimen</a:t>
            </a:r>
          </a:p>
          <a:p>
            <a:pPr lvl="2"/>
            <a:r>
              <a:rPr lang="en-US" sz="2400" dirty="0"/>
              <a:t>Not available to patients with anticoagulation, GI distress, liver disease </a:t>
            </a:r>
          </a:p>
          <a:p>
            <a:pPr lvl="3"/>
            <a:r>
              <a:rPr lang="en-US" sz="2000" dirty="0"/>
              <a:t>Why not?</a:t>
            </a:r>
            <a:r>
              <a:rPr lang="en-US" dirty="0"/>
              <a:t>	 </a:t>
            </a:r>
          </a:p>
        </p:txBody>
      </p:sp>
    </p:spTree>
    <p:extLst>
      <p:ext uri="{BB962C8B-B14F-4D97-AF65-F5344CB8AC3E}">
        <p14:creationId xmlns:p14="http://schemas.microsoft.com/office/powerpoint/2010/main" val="98072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Legal Issues Relating to Opioids (and Other Controlled Substances)</a:t>
            </a:r>
          </a:p>
        </p:txBody>
      </p:sp>
      <p:sp>
        <p:nvSpPr>
          <p:cNvPr id="3" name="Slide Number Placeholder 2"/>
          <p:cNvSpPr>
            <a:spLocks noGrp="1"/>
          </p:cNvSpPr>
          <p:nvPr>
            <p:ph type="sldNum" sz="quarter" idx="12"/>
          </p:nvPr>
        </p:nvSpPr>
        <p:spPr/>
        <p:txBody>
          <a:bodyPr/>
          <a:lstStyle/>
          <a:p>
            <a:fld id="{DA135043-C596-1A48-8BDA-03EB29A64DF4}" type="slidenum">
              <a:rPr lang="en-US" smtClean="0"/>
              <a:t>18</a:t>
            </a:fld>
            <a:endParaRPr lang="en-US"/>
          </a:p>
        </p:txBody>
      </p:sp>
      <p:sp>
        <p:nvSpPr>
          <p:cNvPr id="4" name="Content Placeholder 3"/>
          <p:cNvSpPr>
            <a:spLocks noGrp="1"/>
          </p:cNvSpPr>
          <p:nvPr>
            <p:ph idx="1"/>
          </p:nvPr>
        </p:nvSpPr>
        <p:spPr/>
        <p:txBody>
          <a:bodyPr>
            <a:normAutofit/>
          </a:bodyPr>
          <a:lstStyle/>
          <a:p>
            <a:r>
              <a:rPr lang="en-US" dirty="0"/>
              <a:t>A dentist who prescribes controlled substances must register with DEA every 3 years</a:t>
            </a:r>
          </a:p>
          <a:p>
            <a:r>
              <a:rPr lang="en-US" dirty="0"/>
              <a:t>Electronic prescribing mandatory in CA since 1/1/22</a:t>
            </a:r>
          </a:p>
          <a:p>
            <a:pPr lvl="1"/>
            <a:r>
              <a:rPr lang="en-US" dirty="0"/>
              <a:t>Separately, federally mandated for Medicare Part D patients</a:t>
            </a:r>
          </a:p>
          <a:p>
            <a:r>
              <a:rPr lang="en-US" dirty="0"/>
              <a:t>A CA pharmacist may refuse to fill any prescription, based upon professional judgment, ethics or morality "if they have professional, legal, or safety concerns"</a:t>
            </a:r>
          </a:p>
          <a:p>
            <a:pPr lvl="1"/>
            <a:r>
              <a:rPr lang="en-US" dirty="0"/>
              <a:t>Query: if a patient is injured by such refusal, who is liable?</a:t>
            </a:r>
          </a:p>
          <a:p>
            <a:r>
              <a:rPr lang="en-US" dirty="0"/>
              <a:t>Electronic prescriptions sent to pharmacies must be encrypted for security and HIPAA-compliant</a:t>
            </a:r>
          </a:p>
          <a:p>
            <a:r>
              <a:rPr lang="en-US" dirty="0"/>
              <a:t>Prescription format general requirements</a:t>
            </a:r>
          </a:p>
          <a:p>
            <a:pPr lvl="1"/>
            <a:r>
              <a:rPr lang="en-US" dirty="0"/>
              <a:t>Date of issue</a:t>
            </a:r>
          </a:p>
          <a:p>
            <a:pPr lvl="1"/>
            <a:r>
              <a:rPr lang="en-US" dirty="0"/>
              <a:t>Patient name and address</a:t>
            </a:r>
          </a:p>
          <a:p>
            <a:pPr lvl="1"/>
            <a:r>
              <a:rPr lang="en-US" dirty="0"/>
              <a:t>Prescriber name, address, phone number, NPI number, DEA number if controlled substance</a:t>
            </a:r>
          </a:p>
          <a:p>
            <a:pPr lvl="1"/>
            <a:r>
              <a:rPr lang="en-US" dirty="0"/>
              <a:t>Medication name, strength, dosage, quantity, number of refills, directions for use, cautionary statements if applicable</a:t>
            </a:r>
          </a:p>
          <a:p>
            <a:pPr lvl="1"/>
            <a:r>
              <a:rPr lang="en-US" dirty="0"/>
              <a:t>Prescriber signature</a:t>
            </a:r>
          </a:p>
        </p:txBody>
      </p:sp>
    </p:spTree>
    <p:extLst>
      <p:ext uri="{BB962C8B-B14F-4D97-AF65-F5344CB8AC3E}">
        <p14:creationId xmlns:p14="http://schemas.microsoft.com/office/powerpoint/2010/main" val="1395077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DENTAL RECORDS WHEN CONTROLLED SUBSTANCES INVOLVED</a:t>
            </a:r>
          </a:p>
        </p:txBody>
      </p:sp>
      <p:sp>
        <p:nvSpPr>
          <p:cNvPr id="3" name="Slide Number Placeholder 2"/>
          <p:cNvSpPr>
            <a:spLocks noGrp="1"/>
          </p:cNvSpPr>
          <p:nvPr>
            <p:ph type="sldNum" sz="quarter" idx="12"/>
          </p:nvPr>
        </p:nvSpPr>
        <p:spPr/>
        <p:txBody>
          <a:bodyPr/>
          <a:lstStyle/>
          <a:p>
            <a:fld id="{DA135043-C596-1A48-8BDA-03EB29A64DF4}" type="slidenum">
              <a:rPr lang="en-US" smtClean="0"/>
              <a:t>19</a:t>
            </a:fld>
            <a:endParaRPr lang="en-US"/>
          </a:p>
        </p:txBody>
      </p:sp>
      <p:sp>
        <p:nvSpPr>
          <p:cNvPr id="4" name="Content Placeholder 3"/>
          <p:cNvSpPr>
            <a:spLocks noGrp="1"/>
          </p:cNvSpPr>
          <p:nvPr>
            <p:ph idx="1"/>
          </p:nvPr>
        </p:nvSpPr>
        <p:spPr/>
        <p:txBody>
          <a:bodyPr>
            <a:normAutofit fontScale="92500" lnSpcReduction="20000"/>
          </a:bodyPr>
          <a:lstStyle/>
          <a:p>
            <a:pPr algn="ctr"/>
            <a:r>
              <a:rPr lang="en-US" b="1" u="sng" dirty="0"/>
              <a:t>State of California </a:t>
            </a:r>
            <a:r>
              <a:rPr lang="en-US" b="1" i="1" u="sng" dirty="0"/>
              <a:t>Medical</a:t>
            </a:r>
            <a:r>
              <a:rPr lang="en-US" b="1" u="sng" dirty="0"/>
              <a:t> Board</a:t>
            </a:r>
          </a:p>
          <a:p>
            <a:pPr marL="0" indent="0" algn="ctr">
              <a:buNone/>
            </a:pPr>
            <a:endParaRPr lang="en-US" b="1" dirty="0"/>
          </a:p>
          <a:p>
            <a:r>
              <a:rPr lang="en-US" b="1" dirty="0"/>
              <a:t>Patient name and address</a:t>
            </a:r>
          </a:p>
          <a:p>
            <a:r>
              <a:rPr lang="en-US" b="1" dirty="0"/>
              <a:t>Date, drug name, drug quantity, diagnosis warranting controlled substances</a:t>
            </a:r>
          </a:p>
          <a:p>
            <a:r>
              <a:rPr lang="en-US" b="1" dirty="0"/>
              <a:t>Patient history records</a:t>
            </a:r>
          </a:p>
          <a:p>
            <a:r>
              <a:rPr lang="en-US" b="1" dirty="0"/>
              <a:t>The medical record must document the presence of one or more recognized medical [dental] </a:t>
            </a:r>
            <a:r>
              <a:rPr lang="en-US" b="1" u="sng" dirty="0"/>
              <a:t>indications</a:t>
            </a:r>
            <a:r>
              <a:rPr lang="en-US" b="1" dirty="0"/>
              <a:t> for prescribing an opioid analgesic and reflect an appropriately </a:t>
            </a:r>
            <a:r>
              <a:rPr lang="en-US" b="1" u="sng" dirty="0"/>
              <a:t>detailed patient evaluation</a:t>
            </a:r>
            <a:r>
              <a:rPr lang="en-US" b="1" dirty="0"/>
              <a:t>, </a:t>
            </a:r>
            <a:r>
              <a:rPr lang="en-US" b="1" u="sng" dirty="0"/>
              <a:t>patient assessment</a:t>
            </a:r>
            <a:r>
              <a:rPr lang="en-US" b="1" dirty="0"/>
              <a:t>, use of </a:t>
            </a:r>
            <a:r>
              <a:rPr lang="en-US" b="1" u="sng" dirty="0"/>
              <a:t>mitigation tools</a:t>
            </a:r>
            <a:r>
              <a:rPr lang="en-US" b="1" dirty="0"/>
              <a:t>, and a </a:t>
            </a:r>
            <a:r>
              <a:rPr lang="en-US" b="1" u="sng" dirty="0"/>
              <a:t>discussion of risk/benefits and alternatives </a:t>
            </a:r>
            <a:r>
              <a:rPr lang="en-US" b="1" dirty="0"/>
              <a:t>with patients.  </a:t>
            </a:r>
          </a:p>
          <a:p>
            <a:endParaRPr lang="en-US" b="1" dirty="0"/>
          </a:p>
          <a:p>
            <a:pPr marL="0" indent="0">
              <a:buNone/>
            </a:pPr>
            <a:endParaRPr lang="en-US" dirty="0"/>
          </a:p>
          <a:p>
            <a:pPr algn="ctr"/>
            <a:r>
              <a:rPr lang="fr-FR" b="1" u="sng" dirty="0"/>
              <a:t>Cal. Code Regs. Tit. 16, § 1018.05, et. sec.</a:t>
            </a:r>
          </a:p>
          <a:p>
            <a:pPr marL="0" indent="0" algn="ctr">
              <a:buNone/>
            </a:pPr>
            <a:r>
              <a:rPr lang="en-US" b="1" dirty="0"/>
              <a:t> </a:t>
            </a:r>
          </a:p>
          <a:p>
            <a:r>
              <a:rPr lang="en-US" b="1" dirty="0"/>
              <a:t>It is "unprofessional conduct" to:</a:t>
            </a:r>
          </a:p>
          <a:p>
            <a:pPr lvl="1"/>
            <a:r>
              <a:rPr lang="en-US" b="1" dirty="0"/>
              <a:t>Prescribe controlled substance to (known) habitual drug user without </a:t>
            </a:r>
            <a:r>
              <a:rPr lang="en-US" b="1" i="1" dirty="0"/>
              <a:t>substantial</a:t>
            </a:r>
            <a:r>
              <a:rPr lang="en-US" b="1" dirty="0"/>
              <a:t> dental justification</a:t>
            </a:r>
          </a:p>
          <a:p>
            <a:pPr lvl="1"/>
            <a:r>
              <a:rPr lang="en-US" b="1" dirty="0"/>
              <a:t>Prescribe [any] drugs for other than legitimate dental purposes</a:t>
            </a:r>
          </a:p>
          <a:p>
            <a:pPr lvl="1"/>
            <a:r>
              <a:rPr lang="en-US" b="1" dirty="0"/>
              <a:t>Self-prescribe</a:t>
            </a:r>
          </a:p>
          <a:p>
            <a:pPr lvl="1"/>
            <a:r>
              <a:rPr lang="en-US" b="1" dirty="0"/>
              <a:t>Practice while impaired</a:t>
            </a:r>
          </a:p>
        </p:txBody>
      </p:sp>
    </p:spTree>
    <p:extLst>
      <p:ext uri="{BB962C8B-B14F-4D97-AF65-F5344CB8AC3E}">
        <p14:creationId xmlns:p14="http://schemas.microsoft.com/office/powerpoint/2010/main" val="105961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OPIOIDS IN DENTISTRY: Part of the National Opioid Crisis</a:t>
            </a:r>
          </a:p>
        </p:txBody>
      </p:sp>
      <p:sp>
        <p:nvSpPr>
          <p:cNvPr id="3" name="Slide Number Placeholder 2"/>
          <p:cNvSpPr>
            <a:spLocks noGrp="1"/>
          </p:cNvSpPr>
          <p:nvPr>
            <p:ph type="sldNum" sz="quarter" idx="12"/>
          </p:nvPr>
        </p:nvSpPr>
        <p:spPr/>
        <p:txBody>
          <a:bodyPr/>
          <a:lstStyle/>
          <a:p>
            <a:fld id="{DA135043-C596-1A48-8BDA-03EB29A64DF4}" type="slidenum">
              <a:rPr lang="en-US" smtClean="0"/>
              <a:t>2</a:t>
            </a:fld>
            <a:endParaRPr lang="en-US"/>
          </a:p>
        </p:txBody>
      </p:sp>
      <p:sp>
        <p:nvSpPr>
          <p:cNvPr id="4" name="Content Placeholder 3"/>
          <p:cNvSpPr>
            <a:spLocks noGrp="1"/>
          </p:cNvSpPr>
          <p:nvPr>
            <p:ph idx="1"/>
          </p:nvPr>
        </p:nvSpPr>
        <p:spPr/>
        <p:txBody>
          <a:bodyPr/>
          <a:lstStyle/>
          <a:p>
            <a:endParaRPr lang="en-US" dirty="0"/>
          </a:p>
          <a:p>
            <a:endParaRPr lang="en-US" dirty="0"/>
          </a:p>
          <a:p>
            <a:pPr marL="0" indent="0">
              <a:buNone/>
            </a:pPr>
            <a:endParaRPr lang="en-US" sz="4000" dirty="0"/>
          </a:p>
          <a:p>
            <a:pPr marL="0" indent="0" algn="ctr">
              <a:buNone/>
            </a:pPr>
            <a:r>
              <a:rPr lang="en-US" sz="4000" dirty="0"/>
              <a:t>Related Clinical (Physiology, Pharmacology) and Legal Issues - - and Let's Throw in Malpractice</a:t>
            </a:r>
          </a:p>
          <a:p>
            <a:pPr marL="0" indent="0" algn="ctr">
              <a:buNone/>
            </a:pPr>
            <a:endParaRPr lang="en-US" sz="4000" dirty="0"/>
          </a:p>
          <a:p>
            <a:pPr marL="0" indent="0" algn="ctr">
              <a:buNone/>
            </a:pPr>
            <a:r>
              <a:rPr lang="en-US" sz="2800" dirty="0"/>
              <a:t>Punjabi Dental Society</a:t>
            </a:r>
          </a:p>
          <a:p>
            <a:pPr marL="0" indent="0" algn="ctr">
              <a:buNone/>
            </a:pPr>
            <a:r>
              <a:rPr lang="en-US" sz="2800" dirty="0"/>
              <a:t>July 2026</a:t>
            </a:r>
          </a:p>
        </p:txBody>
      </p:sp>
    </p:spTree>
    <p:extLst>
      <p:ext uri="{BB962C8B-B14F-4D97-AF65-F5344CB8AC3E}">
        <p14:creationId xmlns:p14="http://schemas.microsoft.com/office/powerpoint/2010/main" val="4190382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Closed Case Study #1</a:t>
            </a:r>
          </a:p>
        </p:txBody>
      </p:sp>
      <p:sp>
        <p:nvSpPr>
          <p:cNvPr id="3" name="Slide Number Placeholder 2"/>
          <p:cNvSpPr>
            <a:spLocks noGrp="1"/>
          </p:cNvSpPr>
          <p:nvPr>
            <p:ph type="sldNum" sz="quarter" idx="12"/>
          </p:nvPr>
        </p:nvSpPr>
        <p:spPr/>
        <p:txBody>
          <a:bodyPr/>
          <a:lstStyle/>
          <a:p>
            <a:fld id="{DA135043-C596-1A48-8BDA-03EB29A64DF4}" type="slidenum">
              <a:rPr lang="en-US" smtClean="0"/>
              <a:t>20</a:t>
            </a:fld>
            <a:endParaRPr lang="en-US"/>
          </a:p>
        </p:txBody>
      </p:sp>
      <p:sp>
        <p:nvSpPr>
          <p:cNvPr id="4" name="Content Placeholder 3"/>
          <p:cNvSpPr>
            <a:spLocks noGrp="1"/>
          </p:cNvSpPr>
          <p:nvPr>
            <p:ph idx="1"/>
          </p:nvPr>
        </p:nvSpPr>
        <p:spPr/>
        <p:txBody>
          <a:bodyPr/>
          <a:lstStyle/>
          <a:p>
            <a:r>
              <a:rPr lang="en-US" dirty="0"/>
              <a:t>Patient background</a:t>
            </a:r>
          </a:p>
          <a:p>
            <a:pPr lvl="1"/>
            <a:r>
              <a:rPr lang="en-US" dirty="0"/>
              <a:t>18 year old male recent (1 week ago) high school graduate (June)</a:t>
            </a:r>
          </a:p>
          <a:p>
            <a:pPr lvl="1"/>
            <a:r>
              <a:rPr lang="en-US" dirty="0"/>
              <a:t>Admitted to trade school in carpentry program in September </a:t>
            </a:r>
          </a:p>
          <a:p>
            <a:pPr lvl="1"/>
            <a:r>
              <a:rPr lang="en-US" dirty="0"/>
              <a:t>Patient wanted any needed dentistry performed before trade school start</a:t>
            </a:r>
          </a:p>
          <a:p>
            <a:r>
              <a:rPr lang="en-US" dirty="0"/>
              <a:t>Clinical condition</a:t>
            </a:r>
          </a:p>
          <a:p>
            <a:pPr lvl="1"/>
            <a:r>
              <a:rPr lang="en-US" dirty="0"/>
              <a:t>Episodically symptomatic soft tissue impacted tooth #17</a:t>
            </a:r>
          </a:p>
          <a:p>
            <a:pPr lvl="1"/>
            <a:r>
              <a:rPr lang="en-US" dirty="0"/>
              <a:t>Gingiva inflamed and tender</a:t>
            </a:r>
          </a:p>
          <a:p>
            <a:pPr lvl="1"/>
            <a:r>
              <a:rPr lang="en-US" dirty="0"/>
              <a:t>Dentist prescribes 7-day course of Amoxicillin</a:t>
            </a:r>
          </a:p>
          <a:p>
            <a:pPr lvl="1"/>
            <a:r>
              <a:rPr lang="en-US" dirty="0"/>
              <a:t>Patient re-appointed for extraction upon completion of antibiotics</a:t>
            </a:r>
          </a:p>
          <a:p>
            <a:r>
              <a:rPr lang="en-US" dirty="0"/>
              <a:t>Date of treatment</a:t>
            </a:r>
          </a:p>
          <a:p>
            <a:pPr lvl="1"/>
            <a:r>
              <a:rPr lang="en-US" dirty="0"/>
              <a:t>With local anesthesia, conservative soft tissue incision made with tooth elevated out, and sutured</a:t>
            </a:r>
          </a:p>
          <a:p>
            <a:pPr lvl="1"/>
            <a:r>
              <a:rPr lang="en-US" dirty="0"/>
              <a:t>Patient requested prescription for "Tylenol with codeine"; dentist did not anticipate significant post-op pain, given the ease of extraction, but gave 20 tablets, 1-2 q4h prn pain, "against [his] better judgment".  Amoxicillin continued for 3 additional days.</a:t>
            </a:r>
          </a:p>
        </p:txBody>
      </p:sp>
    </p:spTree>
    <p:extLst>
      <p:ext uri="{BB962C8B-B14F-4D97-AF65-F5344CB8AC3E}">
        <p14:creationId xmlns:p14="http://schemas.microsoft.com/office/powerpoint/2010/main" val="324867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Closed Case Study #1</a:t>
            </a:r>
          </a:p>
        </p:txBody>
      </p:sp>
      <p:sp>
        <p:nvSpPr>
          <p:cNvPr id="3" name="Slide Number Placeholder 2"/>
          <p:cNvSpPr>
            <a:spLocks noGrp="1"/>
          </p:cNvSpPr>
          <p:nvPr>
            <p:ph type="sldNum" sz="quarter" idx="12"/>
          </p:nvPr>
        </p:nvSpPr>
        <p:spPr/>
        <p:txBody>
          <a:bodyPr/>
          <a:lstStyle/>
          <a:p>
            <a:fld id="{DA135043-C596-1A48-8BDA-03EB29A64DF4}" type="slidenum">
              <a:rPr lang="en-US" smtClean="0"/>
              <a:t>21</a:t>
            </a:fld>
            <a:endParaRPr lang="en-US"/>
          </a:p>
        </p:txBody>
      </p:sp>
      <p:sp>
        <p:nvSpPr>
          <p:cNvPr id="4" name="Content Placeholder 3"/>
          <p:cNvSpPr>
            <a:spLocks noGrp="1"/>
          </p:cNvSpPr>
          <p:nvPr>
            <p:ph idx="1"/>
          </p:nvPr>
        </p:nvSpPr>
        <p:spPr/>
        <p:txBody>
          <a:bodyPr/>
          <a:lstStyle/>
          <a:p>
            <a:r>
              <a:rPr lang="en-US" dirty="0"/>
              <a:t>Day after extraction</a:t>
            </a:r>
          </a:p>
          <a:p>
            <a:pPr lvl="1"/>
            <a:r>
              <a:rPr lang="en-US" dirty="0"/>
              <a:t>Patient called office to complain of "writhing in pain"; dentist says take pain meds and local measures</a:t>
            </a:r>
          </a:p>
          <a:p>
            <a:r>
              <a:rPr lang="en-US" dirty="0"/>
              <a:t>Third post-op day</a:t>
            </a:r>
          </a:p>
          <a:p>
            <a:pPr lvl="1"/>
            <a:r>
              <a:rPr lang="en-US" dirty="0"/>
              <a:t>Presents to office with pain of 10 on a scale of 10, having used all pain meds</a:t>
            </a:r>
          </a:p>
          <a:p>
            <a:pPr lvl="1"/>
            <a:r>
              <a:rPr lang="en-US" dirty="0"/>
              <a:t>No clinically apparent basis for that degree of pain; patient asks for stronger pain meds</a:t>
            </a:r>
          </a:p>
          <a:p>
            <a:pPr lvl="1"/>
            <a:r>
              <a:rPr lang="en-US" dirty="0"/>
              <a:t>Dentist prescribes hydrocodone, 15 tablets, 1 q4h prn pain</a:t>
            </a:r>
          </a:p>
          <a:p>
            <a:r>
              <a:rPr lang="en-US" dirty="0"/>
              <a:t>Repeated contacts to dentist</a:t>
            </a:r>
          </a:p>
          <a:p>
            <a:pPr lvl="1"/>
            <a:r>
              <a:rPr lang="en-US" dirty="0"/>
              <a:t>Daily calls to office with severe pain complaints</a:t>
            </a:r>
          </a:p>
          <a:p>
            <a:pPr lvl="1"/>
            <a:r>
              <a:rPr lang="en-US" dirty="0"/>
              <a:t>At suture removal visit, site looked to be healing well, but patient continued to complain severely</a:t>
            </a:r>
          </a:p>
          <a:p>
            <a:pPr lvl="1"/>
            <a:r>
              <a:rPr lang="en-US" dirty="0"/>
              <a:t>Dentist prescribes oxycodone, 20 tablets, 1 q4h prn pain</a:t>
            </a:r>
          </a:p>
          <a:p>
            <a:pPr lvl="1"/>
            <a:r>
              <a:rPr lang="en-US" dirty="0"/>
              <a:t>3 days later, patient called, having finished his meds and asking for refill</a:t>
            </a:r>
          </a:p>
          <a:p>
            <a:pPr lvl="1"/>
            <a:r>
              <a:rPr lang="en-US" dirty="0"/>
              <a:t>Dentist knew this meant patient was taking more than prescribed, but gave refill anyway</a:t>
            </a:r>
          </a:p>
          <a:p>
            <a:pPr lvl="1"/>
            <a:r>
              <a:rPr lang="en-US" dirty="0"/>
              <a:t>Dentist refilled oxycodone 4 more times over next 5 weeks</a:t>
            </a:r>
          </a:p>
        </p:txBody>
      </p:sp>
    </p:spTree>
    <p:extLst>
      <p:ext uri="{BB962C8B-B14F-4D97-AF65-F5344CB8AC3E}">
        <p14:creationId xmlns:p14="http://schemas.microsoft.com/office/powerpoint/2010/main" val="3426181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Closed Case Study #1</a:t>
            </a:r>
          </a:p>
        </p:txBody>
      </p:sp>
      <p:sp>
        <p:nvSpPr>
          <p:cNvPr id="3" name="Slide Number Placeholder 2"/>
          <p:cNvSpPr>
            <a:spLocks noGrp="1"/>
          </p:cNvSpPr>
          <p:nvPr>
            <p:ph type="sldNum" sz="quarter" idx="12"/>
          </p:nvPr>
        </p:nvSpPr>
        <p:spPr/>
        <p:txBody>
          <a:bodyPr/>
          <a:lstStyle/>
          <a:p>
            <a:fld id="{DA135043-C596-1A48-8BDA-03EB29A64DF4}" type="slidenum">
              <a:rPr lang="en-US" smtClean="0"/>
              <a:t>22</a:t>
            </a:fld>
            <a:endParaRPr lang="en-US"/>
          </a:p>
        </p:txBody>
      </p:sp>
      <p:sp>
        <p:nvSpPr>
          <p:cNvPr id="4" name="Content Placeholder 3"/>
          <p:cNvSpPr>
            <a:spLocks noGrp="1"/>
          </p:cNvSpPr>
          <p:nvPr>
            <p:ph idx="1"/>
          </p:nvPr>
        </p:nvSpPr>
        <p:spPr/>
        <p:txBody>
          <a:bodyPr/>
          <a:lstStyle/>
          <a:p>
            <a:r>
              <a:rPr lang="en-US" dirty="0"/>
              <a:t>At 6+ weeks post-op, patient's father calls office</a:t>
            </a:r>
          </a:p>
          <a:p>
            <a:pPr lvl="1"/>
            <a:r>
              <a:rPr lang="en-US" dirty="0"/>
              <a:t>Following arrest for driving under the influence of narcotics, patient was court-ordered to be admitted to rehab facility </a:t>
            </a:r>
          </a:p>
          <a:p>
            <a:r>
              <a:rPr lang="en-US" dirty="0"/>
              <a:t>Patient remained in facility for 3 months so unable to begin trade school</a:t>
            </a:r>
          </a:p>
          <a:p>
            <a:r>
              <a:rPr lang="en-US" dirty="0"/>
              <a:t>Patient re-admitted to facility after physical altercation at home with younger sister</a:t>
            </a:r>
          </a:p>
          <a:p>
            <a:r>
              <a:rPr lang="en-US" dirty="0"/>
              <a:t>Patient never began trade school</a:t>
            </a:r>
          </a:p>
          <a:p>
            <a:r>
              <a:rPr lang="en-US" dirty="0"/>
              <a:t>Father appointed guardian to handle patient's legal matters, and sued dentist</a:t>
            </a:r>
          </a:p>
          <a:p>
            <a:pPr lvl="1"/>
            <a:r>
              <a:rPr lang="en-US" dirty="0"/>
              <a:t>Claims of malpractice: negligent prescribing of narcotics at surgical visit without demonstrated need; continuing to prescribe more and stronger narcotics at subsequent visits</a:t>
            </a:r>
          </a:p>
          <a:p>
            <a:pPr lvl="1"/>
            <a:r>
              <a:rPr lang="en-US" dirty="0"/>
              <a:t>Claims of damages: narcotic addiction with inability to function without them; pain and suffering; treatment facility costs; and lost earnings as a carpenter</a:t>
            </a:r>
          </a:p>
        </p:txBody>
      </p:sp>
    </p:spTree>
    <p:extLst>
      <p:ext uri="{BB962C8B-B14F-4D97-AF65-F5344CB8AC3E}">
        <p14:creationId xmlns:p14="http://schemas.microsoft.com/office/powerpoint/2010/main" val="2199621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Closed Case Study #1</a:t>
            </a:r>
          </a:p>
        </p:txBody>
      </p:sp>
      <p:sp>
        <p:nvSpPr>
          <p:cNvPr id="3" name="Slide Number Placeholder 2"/>
          <p:cNvSpPr>
            <a:spLocks noGrp="1"/>
          </p:cNvSpPr>
          <p:nvPr>
            <p:ph type="sldNum" sz="quarter" idx="12"/>
          </p:nvPr>
        </p:nvSpPr>
        <p:spPr/>
        <p:txBody>
          <a:bodyPr/>
          <a:lstStyle/>
          <a:p>
            <a:fld id="{DA135043-C596-1A48-8BDA-03EB29A64DF4}" type="slidenum">
              <a:rPr lang="en-US" smtClean="0"/>
              <a:t>23</a:t>
            </a:fld>
            <a:endParaRPr lang="en-US"/>
          </a:p>
        </p:txBody>
      </p:sp>
      <p:sp>
        <p:nvSpPr>
          <p:cNvPr id="4" name="Content Placeholder 3"/>
          <p:cNvSpPr>
            <a:spLocks noGrp="1"/>
          </p:cNvSpPr>
          <p:nvPr>
            <p:ph idx="1"/>
          </p:nvPr>
        </p:nvSpPr>
        <p:spPr/>
        <p:txBody>
          <a:bodyPr/>
          <a:lstStyle/>
          <a:p>
            <a:r>
              <a:rPr lang="en-US" sz="2400" u="sng" dirty="0"/>
              <a:t>Result</a:t>
            </a:r>
          </a:p>
          <a:p>
            <a:pPr lvl="1"/>
            <a:r>
              <a:rPr lang="en-US" dirty="0"/>
              <a:t>Claim for lost earnings dismissed</a:t>
            </a:r>
          </a:p>
          <a:p>
            <a:pPr lvl="2"/>
            <a:r>
              <a:rPr lang="en-US" dirty="0"/>
              <a:t>Court: admission to any program does not necessarily mean later graduation</a:t>
            </a:r>
          </a:p>
          <a:p>
            <a:pPr lvl="3"/>
            <a:r>
              <a:rPr lang="en-US" dirty="0"/>
              <a:t>Speculation may not serve as a basis to prove any element of any case</a:t>
            </a:r>
          </a:p>
          <a:p>
            <a:pPr lvl="1"/>
            <a:r>
              <a:rPr lang="en-US" dirty="0"/>
              <a:t>No expert support to defend repeated prescribing of narcotics without demonstrated basis for need</a:t>
            </a:r>
          </a:p>
          <a:p>
            <a:pPr lvl="2"/>
            <a:r>
              <a:rPr lang="en-US" dirty="0"/>
              <a:t>Pre-trial settlement</a:t>
            </a:r>
          </a:p>
          <a:p>
            <a:pPr lvl="3"/>
            <a:r>
              <a:rPr lang="en-US" dirty="0"/>
              <a:t>Pain and suffering, addiction, rehab costs</a:t>
            </a:r>
          </a:p>
          <a:p>
            <a:pPr lvl="1"/>
            <a:r>
              <a:rPr lang="en-US" dirty="0"/>
              <a:t>Sanctions by State Dental Board</a:t>
            </a:r>
          </a:p>
          <a:p>
            <a:pPr lvl="2"/>
            <a:r>
              <a:rPr lang="en-US" dirty="0"/>
              <a:t>6 month suspension</a:t>
            </a:r>
          </a:p>
          <a:p>
            <a:pPr lvl="2"/>
            <a:r>
              <a:rPr lang="en-US" dirty="0"/>
              <a:t>Fine</a:t>
            </a:r>
          </a:p>
          <a:p>
            <a:pPr lvl="2"/>
            <a:r>
              <a:rPr lang="en-US" dirty="0"/>
              <a:t>Mandatory continuing education re narcotic prescribing</a:t>
            </a:r>
          </a:p>
        </p:txBody>
      </p:sp>
    </p:spTree>
    <p:extLst>
      <p:ext uri="{BB962C8B-B14F-4D97-AF65-F5344CB8AC3E}">
        <p14:creationId xmlns:p14="http://schemas.microsoft.com/office/powerpoint/2010/main" val="494391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Closed Case Study #2</a:t>
            </a:r>
          </a:p>
        </p:txBody>
      </p:sp>
      <p:sp>
        <p:nvSpPr>
          <p:cNvPr id="3" name="Slide Number Placeholder 2"/>
          <p:cNvSpPr>
            <a:spLocks noGrp="1"/>
          </p:cNvSpPr>
          <p:nvPr>
            <p:ph type="sldNum" sz="quarter" idx="12"/>
          </p:nvPr>
        </p:nvSpPr>
        <p:spPr/>
        <p:txBody>
          <a:bodyPr/>
          <a:lstStyle/>
          <a:p>
            <a:fld id="{DA135043-C596-1A48-8BDA-03EB29A64DF4}" type="slidenum">
              <a:rPr lang="en-US" smtClean="0"/>
              <a:t>24</a:t>
            </a:fld>
            <a:endParaRPr lang="en-US"/>
          </a:p>
        </p:txBody>
      </p:sp>
      <p:sp>
        <p:nvSpPr>
          <p:cNvPr id="4" name="Content Placeholder 3"/>
          <p:cNvSpPr>
            <a:spLocks noGrp="1"/>
          </p:cNvSpPr>
          <p:nvPr>
            <p:ph idx="1"/>
          </p:nvPr>
        </p:nvSpPr>
        <p:spPr/>
        <p:txBody>
          <a:bodyPr/>
          <a:lstStyle/>
          <a:p>
            <a:r>
              <a:rPr lang="en-US" sz="2400" dirty="0"/>
              <a:t>73 year-old male; 246 lbs., 5'9" (BMI = 36.3 = obese); snoring with recent sleep study diagnosis of severe obstructive sleep apnea (OSA), using CPAP @H.S.; medication-controlled HTN with office BP of 140/95; diabetes controlled with Metformin, A1c = 7.2%.</a:t>
            </a:r>
          </a:p>
          <a:p>
            <a:r>
              <a:rPr lang="en-US" sz="2400" dirty="0"/>
              <a:t>Presents to longtime restorative dentist on consultation for placement of 2 implants, for which patient wants to be "asleep".</a:t>
            </a:r>
          </a:p>
          <a:p>
            <a:r>
              <a:rPr lang="en-US" sz="2400" dirty="0"/>
              <a:t>Dentist designates patient as </a:t>
            </a:r>
            <a:r>
              <a:rPr lang="en-US" sz="2400" u="sng" dirty="0"/>
              <a:t>ASA II</a:t>
            </a:r>
            <a:r>
              <a:rPr lang="en-US" sz="2400" dirty="0"/>
              <a:t> (more on this concept shortly), and plans for N2O/O2 by way of nasal cannula and IV sedation with Versed and Fentanyl.</a:t>
            </a:r>
          </a:p>
          <a:p>
            <a:r>
              <a:rPr lang="en-US" sz="2400" dirty="0"/>
              <a:t>Dentist refers patient to PCP for "medical clearance for dental implants".</a:t>
            </a:r>
          </a:p>
          <a:p>
            <a:r>
              <a:rPr lang="en-US" sz="2400" dirty="0"/>
              <a:t>PCP writes note that "patient is medically cleared for dental procedure; no prophylactic antibiotics required".</a:t>
            </a:r>
          </a:p>
          <a:p>
            <a:r>
              <a:rPr lang="en-US" sz="2400" dirty="0"/>
              <a:t>Patient instructed as follows: "nothing to eat or drink on day of surgery; take all usual meds with sip of water; bring escort to drive you home".</a:t>
            </a:r>
          </a:p>
          <a:p>
            <a:endParaRPr lang="en-US" dirty="0"/>
          </a:p>
          <a:p>
            <a:pPr marL="0" indent="0">
              <a:buNone/>
            </a:pPr>
            <a:endParaRPr lang="en-US" dirty="0"/>
          </a:p>
        </p:txBody>
      </p:sp>
    </p:spTree>
    <p:extLst>
      <p:ext uri="{BB962C8B-B14F-4D97-AF65-F5344CB8AC3E}">
        <p14:creationId xmlns:p14="http://schemas.microsoft.com/office/powerpoint/2010/main" val="3592204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Closed Case Study #2</a:t>
            </a:r>
          </a:p>
        </p:txBody>
      </p:sp>
      <p:sp>
        <p:nvSpPr>
          <p:cNvPr id="3" name="Slide Number Placeholder 2"/>
          <p:cNvSpPr>
            <a:spLocks noGrp="1"/>
          </p:cNvSpPr>
          <p:nvPr>
            <p:ph type="sldNum" sz="quarter" idx="12"/>
          </p:nvPr>
        </p:nvSpPr>
        <p:spPr/>
        <p:txBody>
          <a:bodyPr/>
          <a:lstStyle/>
          <a:p>
            <a:fld id="{DA135043-C596-1A48-8BDA-03EB29A64DF4}" type="slidenum">
              <a:rPr lang="en-US" smtClean="0"/>
              <a:t>25</a:t>
            </a:fld>
            <a:endParaRPr lang="en-US"/>
          </a:p>
        </p:txBody>
      </p:sp>
      <p:sp>
        <p:nvSpPr>
          <p:cNvPr id="4" name="Content Placeholder 3"/>
          <p:cNvSpPr>
            <a:spLocks noGrp="1"/>
          </p:cNvSpPr>
          <p:nvPr>
            <p:ph idx="1"/>
          </p:nvPr>
        </p:nvSpPr>
        <p:spPr/>
        <p:txBody>
          <a:bodyPr>
            <a:normAutofit lnSpcReduction="10000"/>
          </a:bodyPr>
          <a:lstStyle/>
          <a:p>
            <a:r>
              <a:rPr lang="en-US" sz="2400" dirty="0"/>
              <a:t>On day of office surgery, patient monitored by auto-BP-cuff, pulse oximeter.</a:t>
            </a:r>
          </a:p>
          <a:p>
            <a:r>
              <a:rPr lang="en-US" sz="2400" dirty="0"/>
              <a:t>N2O/O2 applied nasally; IV butterfly inserted in antecubital fossa; 2 mg Versed slow push followed by Fentanyl 25 mcg bolus; mandibular block and buccal infiltration.</a:t>
            </a:r>
          </a:p>
          <a:p>
            <a:r>
              <a:rPr lang="en-US" sz="2400" dirty="0"/>
              <a:t>Patient nearly fully supine, snoring.</a:t>
            </a:r>
          </a:p>
          <a:p>
            <a:r>
              <a:rPr lang="en-US" sz="2400" dirty="0"/>
              <a:t>As second implant is torqued down, patient grimaces and moves: Fentanyl 25 mcg (!).</a:t>
            </a:r>
          </a:p>
          <a:p>
            <a:r>
              <a:rPr lang="en-US" sz="2400" dirty="0"/>
              <a:t>Total time of procedure 48 minutes, which ends 6 minutes after second Fentanyl dose.</a:t>
            </a:r>
          </a:p>
          <a:p>
            <a:r>
              <a:rPr lang="en-US" sz="2400" dirty="0"/>
              <a:t>Placed in wheelchair to recovery room because too drowsy to walk.</a:t>
            </a:r>
          </a:p>
          <a:p>
            <a:r>
              <a:rPr lang="en-US" sz="2400" dirty="0"/>
              <a:t>Wife joins him in recovery to "try to keep him awake", but remains somnolent.</a:t>
            </a:r>
          </a:p>
          <a:p>
            <a:r>
              <a:rPr lang="en-US" sz="2400" dirty="0"/>
              <a:t>After 23 minutes in recovery, patient is discharged home by assistant; wheelchair to car because very tired and wife afraid to walk him.</a:t>
            </a:r>
          </a:p>
          <a:p>
            <a:endParaRPr lang="en-US" dirty="0"/>
          </a:p>
        </p:txBody>
      </p:sp>
    </p:spTree>
    <p:extLst>
      <p:ext uri="{BB962C8B-B14F-4D97-AF65-F5344CB8AC3E}">
        <p14:creationId xmlns:p14="http://schemas.microsoft.com/office/powerpoint/2010/main" val="1599603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7602-7805-1B3C-5EAD-08079F5D8D95}"/>
              </a:ext>
            </a:extLst>
          </p:cNvPr>
          <p:cNvSpPr>
            <a:spLocks noGrp="1"/>
          </p:cNvSpPr>
          <p:nvPr>
            <p:ph type="title"/>
          </p:nvPr>
        </p:nvSpPr>
        <p:spPr/>
        <p:txBody>
          <a:bodyPr/>
          <a:lstStyle/>
          <a:p>
            <a:pPr algn="ctr"/>
            <a:r>
              <a:rPr lang="en-US" dirty="0"/>
              <a:t>Closed Case Study #2</a:t>
            </a:r>
          </a:p>
        </p:txBody>
      </p:sp>
      <p:sp>
        <p:nvSpPr>
          <p:cNvPr id="3" name="Slide Number Placeholder 2">
            <a:extLst>
              <a:ext uri="{FF2B5EF4-FFF2-40B4-BE49-F238E27FC236}">
                <a16:creationId xmlns:a16="http://schemas.microsoft.com/office/drawing/2014/main" id="{1004CD55-F77A-16B9-1943-99C83827932D}"/>
              </a:ext>
            </a:extLst>
          </p:cNvPr>
          <p:cNvSpPr>
            <a:spLocks noGrp="1"/>
          </p:cNvSpPr>
          <p:nvPr>
            <p:ph type="sldNum" sz="quarter" idx="12"/>
          </p:nvPr>
        </p:nvSpPr>
        <p:spPr/>
        <p:txBody>
          <a:bodyPr/>
          <a:lstStyle/>
          <a:p>
            <a:fld id="{DA135043-C596-1A48-8BDA-03EB29A64DF4}" type="slidenum">
              <a:rPr lang="en-US" smtClean="0"/>
              <a:t>26</a:t>
            </a:fld>
            <a:endParaRPr lang="en-US"/>
          </a:p>
        </p:txBody>
      </p:sp>
      <p:sp>
        <p:nvSpPr>
          <p:cNvPr id="4" name="Content Placeholder 3">
            <a:extLst>
              <a:ext uri="{FF2B5EF4-FFF2-40B4-BE49-F238E27FC236}">
                <a16:creationId xmlns:a16="http://schemas.microsoft.com/office/drawing/2014/main" id="{939075D5-4712-857B-9170-B7BE6A985BD5}"/>
              </a:ext>
            </a:extLst>
          </p:cNvPr>
          <p:cNvSpPr>
            <a:spLocks noGrp="1"/>
          </p:cNvSpPr>
          <p:nvPr>
            <p:ph idx="1"/>
          </p:nvPr>
        </p:nvSpPr>
        <p:spPr/>
        <p:txBody>
          <a:bodyPr/>
          <a:lstStyle/>
          <a:p>
            <a:r>
              <a:rPr lang="en-US" sz="2800" dirty="0"/>
              <a:t>Wife engages patient in conversation during drive home and he is "a little" responsive and speaking.</a:t>
            </a:r>
          </a:p>
          <a:p>
            <a:r>
              <a:rPr lang="en-US" sz="2800" dirty="0"/>
              <a:t>Patient walks into home with aid of neighbor and wife, and lays down in bed; falls asleep with loud snoring.</a:t>
            </a:r>
          </a:p>
          <a:p>
            <a:r>
              <a:rPr lang="en-US" sz="2800" dirty="0"/>
              <a:t>Snoring becomes irregular and then stops, 1 ½ hours after last Fentanyl dose.</a:t>
            </a:r>
          </a:p>
          <a:p>
            <a:r>
              <a:rPr lang="en-US" sz="2800" dirty="0"/>
              <a:t>Wife checks on patient, who is nonresponsive; 911 called and EMS responds within 7 minutes.</a:t>
            </a:r>
          </a:p>
          <a:p>
            <a:r>
              <a:rPr lang="en-US" sz="2800" dirty="0"/>
              <a:t>ACLS started and patient transported to hospital, where he is pronounced.</a:t>
            </a:r>
          </a:p>
          <a:p>
            <a:r>
              <a:rPr lang="en-US" sz="2800" dirty="0"/>
              <a:t>Autopsy: cardiopulmonary failure; toxicology: Fentanyl, Versed, lidocaine, usual meds.</a:t>
            </a:r>
          </a:p>
          <a:p>
            <a:pPr marL="0" indent="0">
              <a:buNone/>
            </a:pPr>
            <a:endParaRPr lang="en-US" dirty="0"/>
          </a:p>
        </p:txBody>
      </p:sp>
    </p:spTree>
    <p:extLst>
      <p:ext uri="{BB962C8B-B14F-4D97-AF65-F5344CB8AC3E}">
        <p14:creationId xmlns:p14="http://schemas.microsoft.com/office/powerpoint/2010/main" val="2767915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4038-A9F7-443A-3015-C38F32B43761}"/>
              </a:ext>
            </a:extLst>
          </p:cNvPr>
          <p:cNvSpPr>
            <a:spLocks noGrp="1"/>
          </p:cNvSpPr>
          <p:nvPr>
            <p:ph type="title"/>
          </p:nvPr>
        </p:nvSpPr>
        <p:spPr/>
        <p:txBody>
          <a:bodyPr/>
          <a:lstStyle/>
          <a:p>
            <a:pPr algn="ctr"/>
            <a:r>
              <a:rPr lang="en-US" dirty="0"/>
              <a:t>Closed Case Study #2</a:t>
            </a:r>
          </a:p>
        </p:txBody>
      </p:sp>
      <p:sp>
        <p:nvSpPr>
          <p:cNvPr id="3" name="Slide Number Placeholder 2">
            <a:extLst>
              <a:ext uri="{FF2B5EF4-FFF2-40B4-BE49-F238E27FC236}">
                <a16:creationId xmlns:a16="http://schemas.microsoft.com/office/drawing/2014/main" id="{20CFD1F8-0ADC-07B6-B634-CF1D4F345BD3}"/>
              </a:ext>
            </a:extLst>
          </p:cNvPr>
          <p:cNvSpPr>
            <a:spLocks noGrp="1"/>
          </p:cNvSpPr>
          <p:nvPr>
            <p:ph type="sldNum" sz="quarter" idx="12"/>
          </p:nvPr>
        </p:nvSpPr>
        <p:spPr/>
        <p:txBody>
          <a:bodyPr/>
          <a:lstStyle/>
          <a:p>
            <a:fld id="{DA135043-C596-1A48-8BDA-03EB29A64DF4}" type="slidenum">
              <a:rPr lang="en-US" smtClean="0"/>
              <a:t>27</a:t>
            </a:fld>
            <a:endParaRPr lang="en-US"/>
          </a:p>
        </p:txBody>
      </p:sp>
      <p:sp>
        <p:nvSpPr>
          <p:cNvPr id="4" name="Content Placeholder 3">
            <a:extLst>
              <a:ext uri="{FF2B5EF4-FFF2-40B4-BE49-F238E27FC236}">
                <a16:creationId xmlns:a16="http://schemas.microsoft.com/office/drawing/2014/main" id="{954E1F89-DE93-2E15-68B6-087573F50ABC}"/>
              </a:ext>
            </a:extLst>
          </p:cNvPr>
          <p:cNvSpPr>
            <a:spLocks noGrp="1"/>
          </p:cNvSpPr>
          <p:nvPr>
            <p:ph idx="1"/>
          </p:nvPr>
        </p:nvSpPr>
        <p:spPr/>
        <p:txBody>
          <a:bodyPr>
            <a:normAutofit lnSpcReduction="10000"/>
          </a:bodyPr>
          <a:lstStyle/>
          <a:p>
            <a:r>
              <a:rPr lang="en-US" dirty="0"/>
              <a:t>What Happened?</a:t>
            </a:r>
          </a:p>
          <a:p>
            <a:pPr lvl="1"/>
            <a:r>
              <a:rPr lang="en-US" dirty="0"/>
              <a:t>Poor patient selection and assessment (ASA II???)</a:t>
            </a:r>
          </a:p>
          <a:p>
            <a:pPr lvl="2"/>
            <a:r>
              <a:rPr lang="en-US" dirty="0"/>
              <a:t>Poor choice of treatment site</a:t>
            </a:r>
          </a:p>
          <a:p>
            <a:pPr lvl="2"/>
            <a:r>
              <a:rPr lang="en-US" dirty="0"/>
              <a:t>Incomplete request for and confusing medical clearance</a:t>
            </a:r>
          </a:p>
          <a:p>
            <a:pPr lvl="1"/>
            <a:r>
              <a:rPr lang="en-US" dirty="0"/>
              <a:t>Overdose??</a:t>
            </a:r>
          </a:p>
          <a:p>
            <a:pPr lvl="2"/>
            <a:r>
              <a:rPr lang="en-US" dirty="0"/>
              <a:t>Why not more local rather than second Fentanyl dose?</a:t>
            </a:r>
          </a:p>
          <a:p>
            <a:pPr lvl="1"/>
            <a:r>
              <a:rPr lang="en-US" dirty="0"/>
              <a:t>Premature discharge, by non-professional staff</a:t>
            </a:r>
          </a:p>
          <a:p>
            <a:pPr lvl="1"/>
            <a:r>
              <a:rPr lang="en-US" dirty="0"/>
              <a:t>Exaggerated effect of respiratory depression in elderly, obese, OSA patient</a:t>
            </a:r>
          </a:p>
          <a:p>
            <a:pPr lvl="2"/>
            <a:r>
              <a:rPr lang="en-US" dirty="0"/>
              <a:t>Query impact of fasting diabetic</a:t>
            </a:r>
          </a:p>
          <a:p>
            <a:pPr lvl="2"/>
            <a:r>
              <a:rPr lang="en-US" dirty="0"/>
              <a:t>Patient positioning for mandibular procedure</a:t>
            </a:r>
          </a:p>
          <a:p>
            <a:pPr lvl="1"/>
            <a:r>
              <a:rPr lang="en-US" dirty="0"/>
              <a:t>Half-life of meds (need 4-5 to eliminate)</a:t>
            </a:r>
          </a:p>
          <a:p>
            <a:pPr lvl="2"/>
            <a:r>
              <a:rPr lang="en-US" dirty="0"/>
              <a:t>Fentanyl = 3-7 hours</a:t>
            </a:r>
          </a:p>
          <a:p>
            <a:pPr lvl="2"/>
            <a:r>
              <a:rPr lang="en-US" dirty="0"/>
              <a:t>Versed = 1.5-2.5 hours</a:t>
            </a:r>
          </a:p>
          <a:p>
            <a:pPr lvl="1"/>
            <a:r>
              <a:rPr lang="en-US" dirty="0"/>
              <a:t>Hypothetical: Consider </a:t>
            </a:r>
            <a:r>
              <a:rPr lang="en-US" i="1" u="sng" dirty="0"/>
              <a:t>if</a:t>
            </a:r>
            <a:r>
              <a:rPr lang="en-US" dirty="0"/>
              <a:t> dentist had reversed with Flumazenil and Narcan</a:t>
            </a:r>
          </a:p>
          <a:p>
            <a:pPr lvl="2"/>
            <a:r>
              <a:rPr lang="en-US" dirty="0"/>
              <a:t>Half-life of reversal agents</a:t>
            </a:r>
          </a:p>
          <a:p>
            <a:pPr lvl="3"/>
            <a:r>
              <a:rPr lang="en-US" dirty="0"/>
              <a:t>Narcan = 30-80 minutes</a:t>
            </a:r>
          </a:p>
          <a:p>
            <a:pPr lvl="3"/>
            <a:r>
              <a:rPr lang="en-US" dirty="0"/>
              <a:t>Flumazenil = 7-15, then 20-30, minutes</a:t>
            </a:r>
          </a:p>
          <a:p>
            <a:pPr marL="0" indent="0">
              <a:buNone/>
            </a:pPr>
            <a:endParaRPr lang="en-US" dirty="0"/>
          </a:p>
        </p:txBody>
      </p:sp>
    </p:spTree>
    <p:extLst>
      <p:ext uri="{BB962C8B-B14F-4D97-AF65-F5344CB8AC3E}">
        <p14:creationId xmlns:p14="http://schemas.microsoft.com/office/powerpoint/2010/main" val="3419501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D195-E79A-4A90-58AB-29B0261A9D24}"/>
              </a:ext>
            </a:extLst>
          </p:cNvPr>
          <p:cNvSpPr>
            <a:spLocks noGrp="1"/>
          </p:cNvSpPr>
          <p:nvPr>
            <p:ph type="title"/>
          </p:nvPr>
        </p:nvSpPr>
        <p:spPr/>
        <p:txBody>
          <a:bodyPr/>
          <a:lstStyle/>
          <a:p>
            <a:pPr algn="ctr"/>
            <a:r>
              <a:rPr lang="en-US" dirty="0"/>
              <a:t>Closed Case Study #2</a:t>
            </a:r>
          </a:p>
        </p:txBody>
      </p:sp>
      <p:sp>
        <p:nvSpPr>
          <p:cNvPr id="3" name="Slide Number Placeholder 2">
            <a:extLst>
              <a:ext uri="{FF2B5EF4-FFF2-40B4-BE49-F238E27FC236}">
                <a16:creationId xmlns:a16="http://schemas.microsoft.com/office/drawing/2014/main" id="{59835E3A-E003-11D4-410E-B5184DC6CAE1}"/>
              </a:ext>
            </a:extLst>
          </p:cNvPr>
          <p:cNvSpPr>
            <a:spLocks noGrp="1"/>
          </p:cNvSpPr>
          <p:nvPr>
            <p:ph type="sldNum" sz="quarter" idx="12"/>
          </p:nvPr>
        </p:nvSpPr>
        <p:spPr/>
        <p:txBody>
          <a:bodyPr/>
          <a:lstStyle/>
          <a:p>
            <a:fld id="{DA135043-C596-1A48-8BDA-03EB29A64DF4}" type="slidenum">
              <a:rPr lang="en-US" smtClean="0"/>
              <a:t>28</a:t>
            </a:fld>
            <a:endParaRPr lang="en-US"/>
          </a:p>
        </p:txBody>
      </p:sp>
      <p:sp>
        <p:nvSpPr>
          <p:cNvPr id="4" name="Content Placeholder 3">
            <a:extLst>
              <a:ext uri="{FF2B5EF4-FFF2-40B4-BE49-F238E27FC236}">
                <a16:creationId xmlns:a16="http://schemas.microsoft.com/office/drawing/2014/main" id="{19254C4F-BC2C-49B2-49EE-AB29BAD3E11C}"/>
              </a:ext>
            </a:extLst>
          </p:cNvPr>
          <p:cNvSpPr>
            <a:spLocks noGrp="1"/>
          </p:cNvSpPr>
          <p:nvPr>
            <p:ph idx="1"/>
          </p:nvPr>
        </p:nvSpPr>
        <p:spPr/>
        <p:txBody>
          <a:bodyPr/>
          <a:lstStyle/>
          <a:p>
            <a:r>
              <a:rPr lang="en-US" u="sng" dirty="0"/>
              <a:t>Result</a:t>
            </a:r>
            <a:endParaRPr lang="en-US" dirty="0"/>
          </a:p>
          <a:p>
            <a:pPr lvl="1"/>
            <a:r>
              <a:rPr lang="en-US" dirty="0"/>
              <a:t>Wrongful death malpractice suit</a:t>
            </a:r>
          </a:p>
          <a:p>
            <a:pPr lvl="2"/>
            <a:r>
              <a:rPr lang="en-US" dirty="0"/>
              <a:t>Retired decedent so no lost earnings</a:t>
            </a:r>
          </a:p>
          <a:p>
            <a:pPr lvl="2"/>
            <a:r>
              <a:rPr lang="en-US" dirty="0"/>
              <a:t>Loss of consortium (State-specific)</a:t>
            </a:r>
          </a:p>
          <a:p>
            <a:pPr lvl="2"/>
            <a:r>
              <a:rPr lang="en-US" dirty="0"/>
              <a:t>Conscious pain and suffering of decedent</a:t>
            </a:r>
          </a:p>
          <a:p>
            <a:pPr lvl="2"/>
            <a:r>
              <a:rPr lang="en-US" dirty="0"/>
              <a:t>Settled after wife's deposition and prior to dentist's</a:t>
            </a:r>
          </a:p>
          <a:p>
            <a:pPr lvl="3"/>
            <a:r>
              <a:rPr lang="en-US" dirty="0"/>
              <a:t>No expert support for defense</a:t>
            </a:r>
          </a:p>
          <a:p>
            <a:pPr lvl="4"/>
            <a:r>
              <a:rPr lang="en-US" dirty="0"/>
              <a:t>Multiple departures: patient selection, monitoring, dose/timing, non-professional discharge, ……</a:t>
            </a:r>
          </a:p>
          <a:p>
            <a:pPr lvl="1"/>
            <a:r>
              <a:rPr lang="en-US" dirty="0"/>
              <a:t>Board complaint</a:t>
            </a:r>
          </a:p>
          <a:p>
            <a:pPr lvl="2"/>
            <a:r>
              <a:rPr lang="en-US" dirty="0"/>
              <a:t>Suspension, stayed, but loss of permit to perform anesthesia/sedation</a:t>
            </a:r>
          </a:p>
          <a:p>
            <a:pPr lvl="2"/>
            <a:r>
              <a:rPr lang="en-US" dirty="0"/>
              <a:t>Fine</a:t>
            </a:r>
          </a:p>
          <a:p>
            <a:pPr lvl="2"/>
            <a:r>
              <a:rPr lang="en-US" dirty="0"/>
              <a:t>CDE re recordkeeping</a:t>
            </a:r>
          </a:p>
          <a:p>
            <a:pPr marL="0" indent="0">
              <a:buNone/>
            </a:pPr>
            <a:endParaRPr lang="en-US" dirty="0"/>
          </a:p>
        </p:txBody>
      </p:sp>
    </p:spTree>
    <p:extLst>
      <p:ext uri="{BB962C8B-B14F-4D97-AF65-F5344CB8AC3E}">
        <p14:creationId xmlns:p14="http://schemas.microsoft.com/office/powerpoint/2010/main" val="2767910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"Sedation Dentistry" in California</a:t>
            </a:r>
          </a:p>
        </p:txBody>
      </p:sp>
      <p:sp>
        <p:nvSpPr>
          <p:cNvPr id="3" name="Slide Number Placeholder 2"/>
          <p:cNvSpPr>
            <a:spLocks noGrp="1"/>
          </p:cNvSpPr>
          <p:nvPr>
            <p:ph type="sldNum" sz="quarter" idx="12"/>
          </p:nvPr>
        </p:nvSpPr>
        <p:spPr/>
        <p:txBody>
          <a:bodyPr/>
          <a:lstStyle/>
          <a:p>
            <a:fld id="{DA135043-C596-1A48-8BDA-03EB29A64DF4}" type="slidenum">
              <a:rPr lang="en-US" smtClean="0"/>
              <a:t>29</a:t>
            </a:fld>
            <a:endParaRPr lang="en-US"/>
          </a:p>
        </p:txBody>
      </p:sp>
      <p:sp>
        <p:nvSpPr>
          <p:cNvPr id="4" name="Content Placeholder 3"/>
          <p:cNvSpPr>
            <a:spLocks noGrp="1"/>
          </p:cNvSpPr>
          <p:nvPr>
            <p:ph idx="1"/>
          </p:nvPr>
        </p:nvSpPr>
        <p:spPr/>
        <p:txBody>
          <a:bodyPr/>
          <a:lstStyle/>
          <a:p>
            <a:r>
              <a:rPr lang="en-US" u="sng" dirty="0"/>
              <a:t>The path from mild sedation to general anesthesia is a continuum, not a set of fixed points</a:t>
            </a:r>
            <a:endParaRPr lang="en-US" dirty="0"/>
          </a:p>
          <a:p>
            <a:pPr lvl="1"/>
            <a:r>
              <a:rPr lang="en-US" dirty="0"/>
              <a:t>One patient's mild is another's moderate or deep!</a:t>
            </a:r>
          </a:p>
          <a:p>
            <a:pPr lvl="2"/>
            <a:r>
              <a:rPr lang="en-US" dirty="0"/>
              <a:t>Once you enter, you must know how to get out!</a:t>
            </a:r>
          </a:p>
          <a:p>
            <a:pPr lvl="2"/>
            <a:r>
              <a:rPr lang="en-US" dirty="0"/>
              <a:t>Sometimes, the body doesn't read the book!</a:t>
            </a:r>
          </a:p>
          <a:p>
            <a:r>
              <a:rPr lang="en-US" dirty="0"/>
              <a:t>California available required permits</a:t>
            </a:r>
          </a:p>
          <a:p>
            <a:pPr lvl="1"/>
            <a:r>
              <a:rPr lang="en-US" dirty="0"/>
              <a:t>Oral conscious sedation "certificate"</a:t>
            </a:r>
          </a:p>
          <a:p>
            <a:pPr lvl="1"/>
            <a:r>
              <a:rPr lang="en-US" dirty="0"/>
              <a:t>Moderate sedation "permit" (13 +)</a:t>
            </a:r>
          </a:p>
          <a:p>
            <a:pPr lvl="1"/>
            <a:r>
              <a:rPr lang="en-US" dirty="0"/>
              <a:t>Pediatric minimal sedation "permit" (13 -)</a:t>
            </a:r>
          </a:p>
          <a:p>
            <a:pPr lvl="1"/>
            <a:r>
              <a:rPr lang="en-US" dirty="0"/>
              <a:t>Deep sedation/general anesthesia "permit"</a:t>
            </a:r>
          </a:p>
          <a:p>
            <a:r>
              <a:rPr lang="en-US" dirty="0"/>
              <a:t>Stages of sedation</a:t>
            </a:r>
          </a:p>
          <a:p>
            <a:pPr lvl="1"/>
            <a:r>
              <a:rPr lang="en-US" dirty="0"/>
              <a:t>Conscious oral sedation</a:t>
            </a:r>
          </a:p>
          <a:p>
            <a:pPr lvl="1"/>
            <a:r>
              <a:rPr lang="en-US" dirty="0"/>
              <a:t>Parenteral (or combo) mild sedation, moderate, deep, general anesthesia</a:t>
            </a:r>
          </a:p>
          <a:p>
            <a:r>
              <a:rPr lang="en-US" dirty="0"/>
              <a:t>What separates them?</a:t>
            </a:r>
          </a:p>
          <a:p>
            <a:pPr lvl="1"/>
            <a:r>
              <a:rPr lang="en-US" dirty="0"/>
              <a:t>It's not about intubation or not</a:t>
            </a:r>
          </a:p>
          <a:p>
            <a:pPr lvl="1"/>
            <a:r>
              <a:rPr lang="en-US" dirty="0"/>
              <a:t>It's about responsiveness, reactivity, protective reflexes</a:t>
            </a:r>
          </a:p>
        </p:txBody>
      </p:sp>
    </p:spTree>
    <p:extLst>
      <p:ext uri="{BB962C8B-B14F-4D97-AF65-F5344CB8AC3E}">
        <p14:creationId xmlns:p14="http://schemas.microsoft.com/office/powerpoint/2010/main" val="256136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Disclaimer Statement</a:t>
            </a:r>
          </a:p>
        </p:txBody>
      </p:sp>
      <p:sp>
        <p:nvSpPr>
          <p:cNvPr id="3" name="Slide Number Placeholder 2"/>
          <p:cNvSpPr>
            <a:spLocks noGrp="1"/>
          </p:cNvSpPr>
          <p:nvPr>
            <p:ph type="sldNum" sz="quarter" idx="12"/>
          </p:nvPr>
        </p:nvSpPr>
        <p:spPr/>
        <p:txBody>
          <a:bodyPr/>
          <a:lstStyle/>
          <a:p>
            <a:fld id="{DA135043-C596-1A48-8BDA-03EB29A64DF4}" type="slidenum">
              <a:rPr lang="en-US" smtClean="0"/>
              <a:t>3</a:t>
            </a:fld>
            <a:endParaRPr lang="en-US"/>
          </a:p>
        </p:txBody>
      </p:sp>
      <p:sp>
        <p:nvSpPr>
          <p:cNvPr id="4" name="Content Placeholder 3"/>
          <p:cNvSpPr>
            <a:spLocks noGrp="1"/>
          </p:cNvSpPr>
          <p:nvPr>
            <p:ph idx="1"/>
          </p:nvPr>
        </p:nvSpPr>
        <p:spPr/>
        <p:txBody>
          <a:bodyPr>
            <a:normAutofit fontScale="92500" lnSpcReduction="20000"/>
          </a:bodyPr>
          <a:lstStyle/>
          <a:p>
            <a:r>
              <a:rPr lang="en-US" dirty="0" err="1"/>
              <a:t>MedPro</a:t>
            </a:r>
            <a:r>
              <a:rPr lang="en-US" dirty="0"/>
              <a:t> Group receives no commercial support from any ineligible company/</a:t>
            </a:r>
            <a:br>
              <a:rPr lang="en-US" dirty="0"/>
            </a:br>
            <a:r>
              <a:rPr lang="en-US" dirty="0"/>
              <a:t>commercial interest.  Neither </a:t>
            </a:r>
            <a:r>
              <a:rPr lang="en-US" dirty="0" err="1"/>
              <a:t>MedPro</a:t>
            </a:r>
            <a:r>
              <a:rPr lang="en-US" dirty="0"/>
              <a:t> Group nor the speaker have any conflicts of interests to report.</a:t>
            </a:r>
          </a:p>
          <a:p>
            <a:r>
              <a:rPr lang="en-US" dirty="0"/>
              <a:t>It is the policy of </a:t>
            </a:r>
            <a:r>
              <a:rPr lang="en-US" dirty="0" err="1"/>
              <a:t>MedPro</a:t>
            </a:r>
            <a:r>
              <a:rPr lang="en-US" dirty="0"/>
              <a:t> Group to require that all parties in a position to influence the content of this activity disclose the existence of any relevant financial relationship with any ineligible company/commercial interest.</a:t>
            </a:r>
          </a:p>
          <a:p>
            <a:r>
              <a:rPr lang="en-US" dirty="0"/>
              <a:t>When there are relevant financial relationships mitigation steps are taken.  Additionally, the individual(s) will be listed by name, along with the name of the commercial interest with which the person has a relationship and the nature of the relationship.</a:t>
            </a:r>
          </a:p>
          <a:p>
            <a:r>
              <a:rPr lang="en-US" dirty="0"/>
              <a:t>Today’s faculty, as well as CE planners, content developers, reviewers, editors, and Risk Solutions staff at </a:t>
            </a:r>
            <a:r>
              <a:rPr lang="en-US" dirty="0" err="1"/>
              <a:t>MedPro</a:t>
            </a:r>
            <a:r>
              <a:rPr lang="en-US" dirty="0"/>
              <a:t> Group, have reported that they have no relevant financial relationships with any commercial interests.</a:t>
            </a:r>
          </a:p>
          <a:p>
            <a:r>
              <a:rPr lang="en-US" dirty="0"/>
              <a:t>The information contained herein and presented by the speaker is based on sources believed to be accurate at the time they were referenced. The speaker has made a reasonable effort to ensure the accuracy of the information presented; however, no warranty or representation is made as to such accuracy. The speaker is not engaged in rendering legal or other professional services. The information contained herein does not constitute legal or medical advice and should not be construed as rules or establishing a standard of care. Because the facts applicable to your situation may vary, or the laws applicable in your jurisdiction may differ, if legal advice or other expert legal assistance is required, the services of an attorney or other competent legal professional should be sought. </a:t>
            </a:r>
          </a:p>
          <a:p>
            <a:pPr marL="0" indent="0">
              <a:buNone/>
            </a:pPr>
            <a:endParaRPr lang="en-US" dirty="0"/>
          </a:p>
        </p:txBody>
      </p:sp>
    </p:spTree>
    <p:extLst>
      <p:ext uri="{BB962C8B-B14F-4D97-AF65-F5344CB8AC3E}">
        <p14:creationId xmlns:p14="http://schemas.microsoft.com/office/powerpoint/2010/main" val="3265113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ASA Classifications – an art guided by science</a:t>
            </a:r>
          </a:p>
        </p:txBody>
      </p:sp>
      <p:sp>
        <p:nvSpPr>
          <p:cNvPr id="3" name="Slide Number Placeholder 2"/>
          <p:cNvSpPr>
            <a:spLocks noGrp="1"/>
          </p:cNvSpPr>
          <p:nvPr>
            <p:ph type="sldNum" sz="quarter" idx="12"/>
          </p:nvPr>
        </p:nvSpPr>
        <p:spPr/>
        <p:txBody>
          <a:bodyPr/>
          <a:lstStyle/>
          <a:p>
            <a:fld id="{DA135043-C596-1A48-8BDA-03EB29A64DF4}" type="slidenum">
              <a:rPr lang="en-US" smtClean="0"/>
              <a:t>30</a:t>
            </a:fld>
            <a:endParaRPr lang="en-US"/>
          </a:p>
        </p:txBody>
      </p:sp>
      <p:sp>
        <p:nvSpPr>
          <p:cNvPr id="4" name="Content Placeholder 3"/>
          <p:cNvSpPr>
            <a:spLocks noGrp="1"/>
          </p:cNvSpPr>
          <p:nvPr>
            <p:ph idx="1"/>
          </p:nvPr>
        </p:nvSpPr>
        <p:spPr/>
        <p:txBody>
          <a:bodyPr>
            <a:normAutofit lnSpcReduction="10000"/>
          </a:bodyPr>
          <a:lstStyle/>
          <a:p>
            <a:r>
              <a:rPr lang="en-US" dirty="0"/>
              <a:t>For all treatments (think diabetes and implants), but particularly anesthesia-related</a:t>
            </a:r>
          </a:p>
          <a:p>
            <a:pPr marL="0" indent="0">
              <a:buNone/>
            </a:pPr>
            <a:endParaRPr lang="en-US" dirty="0"/>
          </a:p>
          <a:p>
            <a:r>
              <a:rPr lang="en-US" u="sng" dirty="0"/>
              <a:t>ASA I</a:t>
            </a:r>
            <a:r>
              <a:rPr lang="en-US" dirty="0"/>
              <a:t>: healthy, fit, non-obese, non-smoking</a:t>
            </a:r>
          </a:p>
          <a:p>
            <a:endParaRPr lang="en-US" dirty="0"/>
          </a:p>
          <a:p>
            <a:r>
              <a:rPr lang="en-US" u="sng" dirty="0"/>
              <a:t>ASA II</a:t>
            </a:r>
            <a:r>
              <a:rPr lang="en-US" dirty="0"/>
              <a:t>: mild, well-controlled systemic disease; BMI 30-40 (obese); frequent drinking and/or current smoking</a:t>
            </a:r>
          </a:p>
          <a:p>
            <a:pPr marL="0" indent="0">
              <a:buNone/>
            </a:pPr>
            <a:r>
              <a:rPr lang="en-US" dirty="0"/>
              <a:t>-----------------------------------------------------------------------------------------------------------------------------</a:t>
            </a:r>
          </a:p>
          <a:p>
            <a:r>
              <a:rPr lang="en-US" u="sng" dirty="0"/>
              <a:t>ASA III</a:t>
            </a:r>
            <a:r>
              <a:rPr lang="en-US" dirty="0"/>
              <a:t>: severe, but not life-threatening systemic disease: BMI 40+ (morbidly obese); ESRD; prior (3+ months ago) cardiovascular event; severe OSA</a:t>
            </a:r>
          </a:p>
          <a:p>
            <a:endParaRPr lang="en-US" dirty="0"/>
          </a:p>
          <a:p>
            <a:r>
              <a:rPr lang="en-US" u="sng" dirty="0"/>
              <a:t>ASA IV</a:t>
            </a:r>
            <a:r>
              <a:rPr lang="en-US" dirty="0"/>
              <a:t>: severe, constantly life-threatening systemic disease</a:t>
            </a:r>
          </a:p>
          <a:p>
            <a:pPr marL="0" indent="0">
              <a:buNone/>
            </a:pPr>
            <a:r>
              <a:rPr lang="en-US" dirty="0"/>
              <a:t>-----------------------------------------------------------------------------------------------------------------------------</a:t>
            </a:r>
          </a:p>
          <a:p>
            <a:r>
              <a:rPr lang="en-US" u="sng" dirty="0"/>
              <a:t>ASA V</a:t>
            </a:r>
            <a:r>
              <a:rPr lang="en-US" dirty="0"/>
              <a:t> (dentists never see these): comatose patient needing surgery to survive</a:t>
            </a:r>
          </a:p>
          <a:p>
            <a:endParaRPr lang="en-US" dirty="0"/>
          </a:p>
          <a:p>
            <a:r>
              <a:rPr lang="en-US" u="sng" dirty="0"/>
              <a:t>ASA VI</a:t>
            </a:r>
            <a:r>
              <a:rPr lang="en-US" dirty="0"/>
              <a:t> (dentists never see these): brain dead patient whose organs are being procured</a:t>
            </a:r>
          </a:p>
        </p:txBody>
      </p:sp>
    </p:spTree>
    <p:extLst>
      <p:ext uri="{BB962C8B-B14F-4D97-AF65-F5344CB8AC3E}">
        <p14:creationId xmlns:p14="http://schemas.microsoft.com/office/powerpoint/2010/main" val="891024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BD06-B8AB-247E-FB51-6D6501F221DC}"/>
              </a:ext>
            </a:extLst>
          </p:cNvPr>
          <p:cNvSpPr>
            <a:spLocks noGrp="1"/>
          </p:cNvSpPr>
          <p:nvPr>
            <p:ph type="title"/>
          </p:nvPr>
        </p:nvSpPr>
        <p:spPr/>
        <p:txBody>
          <a:bodyPr/>
          <a:lstStyle/>
          <a:p>
            <a:pPr algn="ctr"/>
            <a:r>
              <a:rPr lang="en-US" dirty="0"/>
              <a:t>Can you audio-record patients? Can they audio-record you?</a:t>
            </a:r>
          </a:p>
        </p:txBody>
      </p:sp>
      <p:sp>
        <p:nvSpPr>
          <p:cNvPr id="3" name="Slide Number Placeholder 2">
            <a:extLst>
              <a:ext uri="{FF2B5EF4-FFF2-40B4-BE49-F238E27FC236}">
                <a16:creationId xmlns:a16="http://schemas.microsoft.com/office/drawing/2014/main" id="{2AFC7020-CF3D-A630-FF73-F6DF87E6D321}"/>
              </a:ext>
            </a:extLst>
          </p:cNvPr>
          <p:cNvSpPr>
            <a:spLocks noGrp="1"/>
          </p:cNvSpPr>
          <p:nvPr>
            <p:ph type="sldNum" sz="quarter" idx="12"/>
          </p:nvPr>
        </p:nvSpPr>
        <p:spPr/>
        <p:txBody>
          <a:bodyPr/>
          <a:lstStyle/>
          <a:p>
            <a:fld id="{DA135043-C596-1A48-8BDA-03EB29A64DF4}" type="slidenum">
              <a:rPr lang="en-US" smtClean="0"/>
              <a:t>31</a:t>
            </a:fld>
            <a:endParaRPr lang="en-US"/>
          </a:p>
        </p:txBody>
      </p:sp>
      <p:sp>
        <p:nvSpPr>
          <p:cNvPr id="4" name="Content Placeholder 3">
            <a:extLst>
              <a:ext uri="{FF2B5EF4-FFF2-40B4-BE49-F238E27FC236}">
                <a16:creationId xmlns:a16="http://schemas.microsoft.com/office/drawing/2014/main" id="{8C5377F6-1248-33AA-D15F-67EEFEC01143}"/>
              </a:ext>
            </a:extLst>
          </p:cNvPr>
          <p:cNvSpPr>
            <a:spLocks noGrp="1"/>
          </p:cNvSpPr>
          <p:nvPr>
            <p:ph idx="1"/>
          </p:nvPr>
        </p:nvSpPr>
        <p:spPr/>
        <p:txBody>
          <a:bodyPr/>
          <a:lstStyle/>
          <a:p>
            <a:r>
              <a:rPr lang="en-US" dirty="0"/>
              <a:t>In California, only if all parties agree (</a:t>
            </a:r>
            <a:r>
              <a:rPr lang="en-US" u="sng" dirty="0"/>
              <a:t>BUT even if they do!</a:t>
            </a:r>
            <a:r>
              <a:rPr lang="en-US" dirty="0"/>
              <a:t>)</a:t>
            </a:r>
          </a:p>
          <a:p>
            <a:pPr lvl="1"/>
            <a:r>
              <a:rPr lang="en-US" dirty="0"/>
              <a:t>… Recommending it is a different story!</a:t>
            </a:r>
          </a:p>
          <a:p>
            <a:r>
              <a:rPr lang="en-US" dirty="0"/>
              <a:t>The pros of recording</a:t>
            </a:r>
          </a:p>
          <a:p>
            <a:pPr lvl="1"/>
            <a:r>
              <a:rPr lang="en-US" dirty="0"/>
              <a:t>You have rock-solid evidence of everything said by everybody</a:t>
            </a:r>
          </a:p>
          <a:p>
            <a:pPr lvl="2"/>
            <a:r>
              <a:rPr lang="en-US" dirty="0"/>
              <a:t>Informed consent discussions become irrefutable</a:t>
            </a:r>
          </a:p>
          <a:p>
            <a:r>
              <a:rPr lang="en-US" dirty="0"/>
              <a:t>The cons of recording</a:t>
            </a:r>
          </a:p>
          <a:p>
            <a:pPr lvl="1"/>
            <a:r>
              <a:rPr lang="en-US" dirty="0"/>
              <a:t>You have rock-solid evidence of everything said by everybody</a:t>
            </a:r>
          </a:p>
          <a:p>
            <a:pPr lvl="2"/>
            <a:r>
              <a:rPr lang="en-US" dirty="0"/>
              <a:t>Informed consent discussions become irrefutable</a:t>
            </a:r>
          </a:p>
          <a:p>
            <a:pPr lvl="3"/>
            <a:r>
              <a:rPr lang="en-US" dirty="0"/>
              <a:t>What if you forget to say something important?</a:t>
            </a:r>
          </a:p>
          <a:p>
            <a:pPr lvl="3"/>
            <a:r>
              <a:rPr lang="en-US" u="sng" dirty="0"/>
              <a:t>PART OF THE PATIENT CHART; MUST BE MAINTAINED AND IS DISCOVERABLE!</a:t>
            </a:r>
          </a:p>
          <a:p>
            <a:pPr marL="0" indent="0">
              <a:buNone/>
            </a:pPr>
            <a:endParaRPr lang="en-US" dirty="0"/>
          </a:p>
        </p:txBody>
      </p:sp>
    </p:spTree>
    <p:extLst>
      <p:ext uri="{BB962C8B-B14F-4D97-AF65-F5344CB8AC3E}">
        <p14:creationId xmlns:p14="http://schemas.microsoft.com/office/powerpoint/2010/main" val="3556843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0A4C-DA7F-D1BD-C966-4ADB5823CF9E}"/>
              </a:ext>
            </a:extLst>
          </p:cNvPr>
          <p:cNvSpPr>
            <a:spLocks noGrp="1"/>
          </p:cNvSpPr>
          <p:nvPr>
            <p:ph type="title"/>
          </p:nvPr>
        </p:nvSpPr>
        <p:spPr/>
        <p:txBody>
          <a:bodyPr/>
          <a:lstStyle/>
          <a:p>
            <a:pPr algn="ctr"/>
            <a:r>
              <a:rPr lang="en-US" dirty="0"/>
              <a:t>Case #3: A Recorded Informed Consent Process</a:t>
            </a:r>
          </a:p>
        </p:txBody>
      </p:sp>
      <p:sp>
        <p:nvSpPr>
          <p:cNvPr id="3" name="Slide Number Placeholder 2">
            <a:extLst>
              <a:ext uri="{FF2B5EF4-FFF2-40B4-BE49-F238E27FC236}">
                <a16:creationId xmlns:a16="http://schemas.microsoft.com/office/drawing/2014/main" id="{32A2169D-5EAF-7E2B-6820-6007B505D7ED}"/>
              </a:ext>
            </a:extLst>
          </p:cNvPr>
          <p:cNvSpPr>
            <a:spLocks noGrp="1"/>
          </p:cNvSpPr>
          <p:nvPr>
            <p:ph type="sldNum" sz="quarter" idx="12"/>
          </p:nvPr>
        </p:nvSpPr>
        <p:spPr/>
        <p:txBody>
          <a:bodyPr/>
          <a:lstStyle/>
          <a:p>
            <a:fld id="{DA135043-C596-1A48-8BDA-03EB29A64DF4}" type="slidenum">
              <a:rPr lang="en-US" smtClean="0"/>
              <a:t>32</a:t>
            </a:fld>
            <a:endParaRPr lang="en-US"/>
          </a:p>
        </p:txBody>
      </p:sp>
      <p:sp>
        <p:nvSpPr>
          <p:cNvPr id="4" name="Content Placeholder 3">
            <a:extLst>
              <a:ext uri="{FF2B5EF4-FFF2-40B4-BE49-F238E27FC236}">
                <a16:creationId xmlns:a16="http://schemas.microsoft.com/office/drawing/2014/main" id="{0543DA40-6D24-F7E2-543A-4D35E23D7CF7}"/>
              </a:ext>
            </a:extLst>
          </p:cNvPr>
          <p:cNvSpPr>
            <a:spLocks noGrp="1"/>
          </p:cNvSpPr>
          <p:nvPr>
            <p:ph idx="1"/>
          </p:nvPr>
        </p:nvSpPr>
        <p:spPr/>
        <p:txBody>
          <a:bodyPr>
            <a:normAutofit fontScale="92500" lnSpcReduction="10000"/>
          </a:bodyPr>
          <a:lstStyle/>
          <a:p>
            <a:r>
              <a:rPr lang="en-US" dirty="0"/>
              <a:t>Planned procedure: extract deep FBI #32 by OMS</a:t>
            </a:r>
          </a:p>
          <a:p>
            <a:r>
              <a:rPr lang="en-US" dirty="0"/>
              <a:t>OMS always audio-records IC discussion and so advises patient</a:t>
            </a:r>
          </a:p>
          <a:p>
            <a:pPr lvl="1"/>
            <a:r>
              <a:rPr lang="en-US" dirty="0"/>
              <a:t>"This is the best way to protect myself" (Careful, careful!)</a:t>
            </a:r>
          </a:p>
          <a:p>
            <a:r>
              <a:rPr lang="en-US" dirty="0"/>
              <a:t>This takes place at consultation visit, with foreseeable risks, benefits, alternatives disclosed</a:t>
            </a:r>
          </a:p>
          <a:p>
            <a:r>
              <a:rPr lang="en-US" dirty="0"/>
              <a:t>Patient signs consent form given by assistant; patient "too nervous" to read, but signs</a:t>
            </a:r>
          </a:p>
          <a:p>
            <a:r>
              <a:rPr lang="en-US" dirty="0"/>
              <a:t>Extraction occurs "uneventfully" but patient returns with IAN paresthesia</a:t>
            </a:r>
          </a:p>
          <a:p>
            <a:r>
              <a:rPr lang="en-US" dirty="0"/>
              <a:t>Paresthesia remains permanent </a:t>
            </a:r>
          </a:p>
          <a:p>
            <a:r>
              <a:rPr lang="en-US" dirty="0"/>
              <a:t>Patient sues claiming he was never told of possible permanence, and would have deferred if he knew </a:t>
            </a:r>
          </a:p>
          <a:p>
            <a:r>
              <a:rPr lang="en-US" dirty="0"/>
              <a:t>OMS provides signed consent form which includes permanence</a:t>
            </a:r>
          </a:p>
          <a:p>
            <a:r>
              <a:rPr lang="en-US" dirty="0"/>
              <a:t>Patient says he relied on discussion at consultation</a:t>
            </a:r>
          </a:p>
          <a:p>
            <a:r>
              <a:rPr lang="en-US" dirty="0"/>
              <a:t>OMS insists she disclosed permanence at discussion</a:t>
            </a:r>
          </a:p>
          <a:p>
            <a:r>
              <a:rPr lang="en-US" dirty="0"/>
              <a:t>Patient's attorney requests and receives audio recording, which includes paresthesia but not permanent</a:t>
            </a:r>
          </a:p>
          <a:p>
            <a:r>
              <a:rPr lang="en-US" dirty="0"/>
              <a:t>OMS "stunned" by omission</a:t>
            </a:r>
          </a:p>
          <a:p>
            <a:r>
              <a:rPr lang="en-US" dirty="0"/>
              <a:t>Case settled, based upon lack of informed consent, although no procedure negligence</a:t>
            </a:r>
          </a:p>
          <a:p>
            <a:pPr marL="0" indent="0">
              <a:buNone/>
            </a:pPr>
            <a:endParaRPr lang="en-US" dirty="0"/>
          </a:p>
        </p:txBody>
      </p:sp>
    </p:spTree>
    <p:extLst>
      <p:ext uri="{BB962C8B-B14F-4D97-AF65-F5344CB8AC3E}">
        <p14:creationId xmlns:p14="http://schemas.microsoft.com/office/powerpoint/2010/main" val="1330677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Risk Takeaways</a:t>
            </a:r>
          </a:p>
        </p:txBody>
      </p:sp>
      <p:sp>
        <p:nvSpPr>
          <p:cNvPr id="3" name="Slide Number Placeholder 2"/>
          <p:cNvSpPr>
            <a:spLocks noGrp="1"/>
          </p:cNvSpPr>
          <p:nvPr>
            <p:ph type="sldNum" sz="quarter" idx="12"/>
          </p:nvPr>
        </p:nvSpPr>
        <p:spPr/>
        <p:txBody>
          <a:bodyPr/>
          <a:lstStyle/>
          <a:p>
            <a:fld id="{DA135043-C596-1A48-8BDA-03EB29A64DF4}" type="slidenum">
              <a:rPr lang="en-US" smtClean="0"/>
              <a:t>33</a:t>
            </a:fld>
            <a:endParaRPr lang="en-US"/>
          </a:p>
        </p:txBody>
      </p:sp>
      <p:sp>
        <p:nvSpPr>
          <p:cNvPr id="4" name="Content Placeholder 3"/>
          <p:cNvSpPr>
            <a:spLocks noGrp="1"/>
          </p:cNvSpPr>
          <p:nvPr>
            <p:ph idx="1"/>
          </p:nvPr>
        </p:nvSpPr>
        <p:spPr/>
        <p:txBody>
          <a:bodyPr>
            <a:normAutofit lnSpcReduction="10000"/>
          </a:bodyPr>
          <a:lstStyle/>
          <a:p>
            <a:r>
              <a:rPr lang="en-US" sz="2400" dirty="0"/>
              <a:t>Complete understanding of pharmacology of opioids and all other prescribed meds</a:t>
            </a:r>
          </a:p>
          <a:p>
            <a:pPr lvl="1"/>
            <a:r>
              <a:rPr lang="en-US" sz="2400" dirty="0"/>
              <a:t>Mechanisms of action</a:t>
            </a:r>
          </a:p>
          <a:p>
            <a:pPr lvl="2"/>
            <a:r>
              <a:rPr lang="en-US" sz="2400" dirty="0"/>
              <a:t>Deposition is a test!</a:t>
            </a:r>
          </a:p>
          <a:p>
            <a:r>
              <a:rPr lang="en-US" sz="2400" dirty="0"/>
              <a:t>Understanding of non-opioids for pain relief</a:t>
            </a:r>
          </a:p>
          <a:p>
            <a:r>
              <a:rPr lang="en-US" sz="2400" dirty="0"/>
              <a:t>Appreciation of benefits of non-opioids</a:t>
            </a:r>
          </a:p>
          <a:p>
            <a:r>
              <a:rPr lang="en-US" sz="2400" dirty="0"/>
              <a:t>Unwillingness to abide by "demands" of patients</a:t>
            </a:r>
          </a:p>
          <a:p>
            <a:pPr lvl="1"/>
            <a:r>
              <a:rPr lang="en-US" sz="2400" u="sng" dirty="0"/>
              <a:t>While a patient can dictate what they refuse, they cannot dictate what you must do.</a:t>
            </a:r>
          </a:p>
          <a:p>
            <a:pPr lvl="2"/>
            <a:r>
              <a:rPr lang="en-US" sz="2200" dirty="0"/>
              <a:t>You are responsible for your actions, even if you felt "forced into" them (by patient or boss)</a:t>
            </a:r>
          </a:p>
          <a:p>
            <a:r>
              <a:rPr lang="en-US" sz="2400" dirty="0"/>
              <a:t>Understanding of and abiding by applicable laws governing the prescribing of narcotics and recordkeeping</a:t>
            </a:r>
          </a:p>
          <a:p>
            <a:r>
              <a:rPr lang="en-US" sz="2400" dirty="0"/>
              <a:t>Impacts of lawsuits and Board complaints</a:t>
            </a:r>
          </a:p>
        </p:txBody>
      </p:sp>
    </p:spTree>
    <p:extLst>
      <p:ext uri="{BB962C8B-B14F-4D97-AF65-F5344CB8AC3E}">
        <p14:creationId xmlns:p14="http://schemas.microsoft.com/office/powerpoint/2010/main" val="2234078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Parting Risk Thought</a:t>
            </a:r>
          </a:p>
        </p:txBody>
      </p:sp>
      <p:sp>
        <p:nvSpPr>
          <p:cNvPr id="3" name="Slide Number Placeholder 2"/>
          <p:cNvSpPr>
            <a:spLocks noGrp="1"/>
          </p:cNvSpPr>
          <p:nvPr>
            <p:ph type="sldNum" sz="quarter" idx="12"/>
          </p:nvPr>
        </p:nvSpPr>
        <p:spPr/>
        <p:txBody>
          <a:bodyPr/>
          <a:lstStyle/>
          <a:p>
            <a:fld id="{DA135043-C596-1A48-8BDA-03EB29A64DF4}" type="slidenum">
              <a:rPr lang="en-US" smtClean="0"/>
              <a:t>34</a:t>
            </a:fld>
            <a:endParaRPr lang="en-US"/>
          </a:p>
        </p:txBody>
      </p:sp>
      <p:sp>
        <p:nvSpPr>
          <p:cNvPr id="4" name="Content Placeholder 3"/>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000" dirty="0"/>
              <a:t>Stay in your lane: practice within your abilities!</a:t>
            </a:r>
          </a:p>
          <a:p>
            <a:pPr marL="0" indent="0">
              <a:buNone/>
            </a:pPr>
            <a:endParaRPr lang="en-US" dirty="0"/>
          </a:p>
        </p:txBody>
      </p:sp>
    </p:spTree>
    <p:extLst>
      <p:ext uri="{BB962C8B-B14F-4D97-AF65-F5344CB8AC3E}">
        <p14:creationId xmlns:p14="http://schemas.microsoft.com/office/powerpoint/2010/main" val="1373187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 for your Attention! </a:t>
            </a:r>
          </a:p>
        </p:txBody>
      </p:sp>
      <p:sp>
        <p:nvSpPr>
          <p:cNvPr id="3" name="Slide Number Placeholder 2"/>
          <p:cNvSpPr>
            <a:spLocks noGrp="1"/>
          </p:cNvSpPr>
          <p:nvPr>
            <p:ph type="sldNum" sz="quarter" idx="12"/>
          </p:nvPr>
        </p:nvSpPr>
        <p:spPr/>
        <p:txBody>
          <a:bodyPr/>
          <a:lstStyle/>
          <a:p>
            <a:fld id="{DA135043-C596-1A48-8BDA-03EB29A64DF4}" type="slidenum">
              <a:rPr lang="en-US" smtClean="0"/>
              <a:t>35</a:t>
            </a:fld>
            <a:endParaRPr lang="en-US"/>
          </a:p>
        </p:txBody>
      </p:sp>
      <p:sp>
        <p:nvSpPr>
          <p:cNvPr id="4" name="Content Placeholder 3"/>
          <p:cNvSpPr>
            <a:spLocks noGrp="1"/>
          </p:cNvSpPr>
          <p:nvPr>
            <p:ph idx="1"/>
          </p:nvPr>
        </p:nvSpPr>
        <p:spPr/>
        <p:txBody>
          <a:bodyPr>
            <a:normAutofit fontScale="85000" lnSpcReduction="20000"/>
          </a:bodyPr>
          <a:lstStyle/>
          <a:p>
            <a:pPr algn="ctr"/>
            <a:endParaRPr lang="en-US" sz="3600" dirty="0"/>
          </a:p>
          <a:p>
            <a:pPr algn="ctr"/>
            <a:endParaRPr lang="en-US" sz="3600" dirty="0"/>
          </a:p>
          <a:p>
            <a:pPr algn="ctr"/>
            <a:endParaRPr lang="en-US" sz="3600" dirty="0"/>
          </a:p>
          <a:p>
            <a:pPr algn="ctr"/>
            <a:r>
              <a:rPr lang="en-US" sz="3600" dirty="0"/>
              <a:t>Questions?</a:t>
            </a:r>
          </a:p>
          <a:p>
            <a:pPr algn="ctr"/>
            <a:r>
              <a:rPr lang="en-US" sz="3600" dirty="0"/>
              <a:t>Comments?</a:t>
            </a:r>
          </a:p>
          <a:p>
            <a:pPr algn="ctr"/>
            <a:endParaRPr lang="en-US" sz="3600" dirty="0"/>
          </a:p>
          <a:p>
            <a:pPr marL="0" indent="0">
              <a:buNone/>
            </a:pPr>
            <a:endParaRPr lang="en-US" sz="2800" dirty="0"/>
          </a:p>
          <a:p>
            <a:pPr marL="0" indent="0">
              <a:buNone/>
            </a:pPr>
            <a:r>
              <a:rPr lang="en-US" sz="2800" dirty="0"/>
              <a:t>Marc Leffler, DDS, Esq.</a:t>
            </a:r>
          </a:p>
          <a:p>
            <a:pPr marL="0" indent="0">
              <a:buNone/>
            </a:pPr>
            <a:r>
              <a:rPr lang="en-US" sz="2800" dirty="0"/>
              <a:t>845-641-5792</a:t>
            </a:r>
          </a:p>
          <a:p>
            <a:pPr marL="0" indent="0">
              <a:buNone/>
            </a:pPr>
            <a:r>
              <a:rPr lang="en-US" sz="2800" u="sng" dirty="0"/>
              <a:t>Marc.Leffler@MedPro.com</a:t>
            </a:r>
          </a:p>
          <a:p>
            <a:pPr algn="ctr"/>
            <a:endParaRPr lang="en-US" sz="3600" dirty="0"/>
          </a:p>
          <a:p>
            <a:pPr marL="0" indent="0">
              <a:buNone/>
            </a:pPr>
            <a:r>
              <a:rPr lang="en-US" sz="3600" dirty="0"/>
              <a:t>   </a:t>
            </a:r>
            <a:endParaRPr lang="en-US" sz="2800" dirty="0"/>
          </a:p>
          <a:p>
            <a:pPr marL="0" indent="0">
              <a:buNone/>
            </a:pPr>
            <a:r>
              <a:rPr lang="en-US" sz="2800" dirty="0"/>
              <a:t>		</a:t>
            </a:r>
          </a:p>
        </p:txBody>
      </p:sp>
    </p:spTree>
    <p:extLst>
      <p:ext uri="{BB962C8B-B14F-4D97-AF65-F5344CB8AC3E}">
        <p14:creationId xmlns:p14="http://schemas.microsoft.com/office/powerpoint/2010/main" val="228646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8D42E2-DC6D-3144-A528-0EFB1426FCE4}"/>
              </a:ext>
            </a:extLst>
          </p:cNvPr>
          <p:cNvSpPr>
            <a:spLocks noGrp="1"/>
          </p:cNvSpPr>
          <p:nvPr>
            <p:ph type="title"/>
          </p:nvPr>
        </p:nvSpPr>
        <p:spPr/>
        <p:txBody>
          <a:bodyPr>
            <a:normAutofit/>
          </a:bodyPr>
          <a:lstStyle/>
          <a:p>
            <a:pPr algn="ctr"/>
            <a:r>
              <a:rPr lang="en-US" dirty="0"/>
              <a:t>TOPIC OVERVIEW (after a Malpractice Foundation)</a:t>
            </a:r>
          </a:p>
        </p:txBody>
      </p:sp>
      <p:sp>
        <p:nvSpPr>
          <p:cNvPr id="2" name="Slide Number Placeholder 1">
            <a:extLst>
              <a:ext uri="{FF2B5EF4-FFF2-40B4-BE49-F238E27FC236}">
                <a16:creationId xmlns:a16="http://schemas.microsoft.com/office/drawing/2014/main" id="{FD7E79C3-23F9-D14A-94E8-D6E2D84DFA1B}"/>
              </a:ext>
            </a:extLst>
          </p:cNvPr>
          <p:cNvSpPr>
            <a:spLocks noGrp="1"/>
          </p:cNvSpPr>
          <p:nvPr>
            <p:ph type="sldNum" sz="quarter" idx="12"/>
          </p:nvPr>
        </p:nvSpPr>
        <p:spPr/>
        <p:txBody>
          <a:bodyPr/>
          <a:lstStyle/>
          <a:p>
            <a:fld id="{DA135043-C596-1A48-8BDA-03EB29A64DF4}" type="slidenum">
              <a:rPr lang="en-US" smtClean="0"/>
              <a:pPr/>
              <a:t>4</a:t>
            </a:fld>
            <a:endParaRPr lang="en-US" dirty="0"/>
          </a:p>
        </p:txBody>
      </p:sp>
      <p:sp>
        <p:nvSpPr>
          <p:cNvPr id="5" name="Content Placeholder 4">
            <a:extLst>
              <a:ext uri="{FF2B5EF4-FFF2-40B4-BE49-F238E27FC236}">
                <a16:creationId xmlns:a16="http://schemas.microsoft.com/office/drawing/2014/main" id="{7A01D442-F96C-DF41-B936-431B7FEB8016}"/>
              </a:ext>
            </a:extLst>
          </p:cNvPr>
          <p:cNvSpPr>
            <a:spLocks noGrp="1"/>
          </p:cNvSpPr>
          <p:nvPr>
            <p:ph idx="1"/>
          </p:nvPr>
        </p:nvSpPr>
        <p:spPr/>
        <p:txBody>
          <a:bodyPr>
            <a:normAutofit fontScale="70000" lnSpcReduction="20000"/>
          </a:bodyPr>
          <a:lstStyle/>
          <a:p>
            <a:endParaRPr lang="en-US" dirty="0"/>
          </a:p>
          <a:p>
            <a:pPr marL="0" indent="0">
              <a:buNone/>
            </a:pPr>
            <a:r>
              <a:rPr lang="en-US" dirty="0"/>
              <a:t>1. </a:t>
            </a:r>
            <a:r>
              <a:rPr lang="en-US" sz="2400" dirty="0"/>
              <a:t>Define opioids</a:t>
            </a:r>
          </a:p>
          <a:p>
            <a:pPr marL="0" indent="0">
              <a:buNone/>
            </a:pPr>
            <a:endParaRPr lang="en-US" sz="2400" dirty="0"/>
          </a:p>
          <a:p>
            <a:pPr marL="0" indent="0">
              <a:buNone/>
            </a:pPr>
            <a:r>
              <a:rPr lang="en-US" sz="2400" dirty="0"/>
              <a:t>2. Desired and undesired effects of opioids</a:t>
            </a:r>
          </a:p>
          <a:p>
            <a:pPr marL="0" indent="0">
              <a:buNone/>
            </a:pPr>
            <a:endParaRPr lang="en-US" sz="2400" dirty="0"/>
          </a:p>
          <a:p>
            <a:pPr marL="0" indent="0">
              <a:buNone/>
            </a:pPr>
            <a:r>
              <a:rPr lang="en-US" sz="2400" dirty="0"/>
              <a:t>3. Which meds are opioids and which are not?</a:t>
            </a:r>
          </a:p>
          <a:p>
            <a:pPr marL="0" indent="0">
              <a:buNone/>
            </a:pPr>
            <a:endParaRPr lang="en-US" sz="2400" dirty="0"/>
          </a:p>
          <a:p>
            <a:pPr marL="0" indent="0">
              <a:buNone/>
            </a:pPr>
            <a:r>
              <a:rPr lang="en-US" sz="2400" dirty="0"/>
              <a:t>	- A side journey into bleeding issues</a:t>
            </a:r>
          </a:p>
          <a:p>
            <a:pPr marL="0" indent="0">
              <a:buNone/>
            </a:pPr>
            <a:endParaRPr lang="en-US" sz="2400" dirty="0"/>
          </a:p>
          <a:p>
            <a:pPr marL="0" indent="0">
              <a:buNone/>
            </a:pPr>
            <a:r>
              <a:rPr lang="en-US" sz="2400" dirty="0"/>
              <a:t>4. The seminal publication about opioids and dentistry, and a recent clinical study</a:t>
            </a:r>
          </a:p>
          <a:p>
            <a:pPr marL="0" indent="0">
              <a:buNone/>
            </a:pPr>
            <a:endParaRPr lang="en-US" sz="2400" dirty="0"/>
          </a:p>
          <a:p>
            <a:pPr marL="0" indent="0">
              <a:buNone/>
            </a:pPr>
            <a:r>
              <a:rPr lang="en-US" sz="2400" dirty="0"/>
              <a:t>5. Reversal agents, and their concerns</a:t>
            </a:r>
          </a:p>
          <a:p>
            <a:pPr marL="0" indent="0">
              <a:buNone/>
            </a:pPr>
            <a:endParaRPr lang="en-US" sz="2400" dirty="0"/>
          </a:p>
          <a:p>
            <a:pPr marL="0" indent="0">
              <a:buNone/>
            </a:pPr>
            <a:r>
              <a:rPr lang="en-US" sz="2400" dirty="0"/>
              <a:t>6. Legal requirements in California</a:t>
            </a:r>
          </a:p>
          <a:p>
            <a:pPr marL="0" indent="0">
              <a:buNone/>
            </a:pPr>
            <a:endParaRPr lang="en-US" sz="2400" dirty="0"/>
          </a:p>
          <a:p>
            <a:pPr marL="0" indent="0">
              <a:buNone/>
            </a:pPr>
            <a:r>
              <a:rPr lang="en-US" sz="2400" dirty="0"/>
              <a:t>7. Closed case studies</a:t>
            </a:r>
          </a:p>
          <a:p>
            <a:pPr marL="0" indent="0">
              <a:buNone/>
            </a:pPr>
            <a:endParaRPr lang="en-US" sz="2400" dirty="0"/>
          </a:p>
          <a:p>
            <a:pPr marL="0" indent="0">
              <a:buNone/>
            </a:pPr>
            <a:r>
              <a:rPr lang="en-US" sz="2400" dirty="0"/>
              <a:t>8. Risk takeaways</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333199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F922-4259-33CF-89F8-0EE0AB21B326}"/>
              </a:ext>
            </a:extLst>
          </p:cNvPr>
          <p:cNvSpPr>
            <a:spLocks noGrp="1"/>
          </p:cNvSpPr>
          <p:nvPr>
            <p:ph type="title"/>
          </p:nvPr>
        </p:nvSpPr>
        <p:spPr/>
        <p:txBody>
          <a:bodyPr/>
          <a:lstStyle/>
          <a:p>
            <a:pPr algn="ctr"/>
            <a:r>
              <a:rPr lang="en-US" dirty="0"/>
              <a:t>Malpractice Foundation</a:t>
            </a:r>
          </a:p>
        </p:txBody>
      </p:sp>
      <p:sp>
        <p:nvSpPr>
          <p:cNvPr id="3" name="Slide Number Placeholder 2">
            <a:extLst>
              <a:ext uri="{FF2B5EF4-FFF2-40B4-BE49-F238E27FC236}">
                <a16:creationId xmlns:a16="http://schemas.microsoft.com/office/drawing/2014/main" id="{F3C80986-BC7C-252F-82D9-BDC0F781FBE9}"/>
              </a:ext>
            </a:extLst>
          </p:cNvPr>
          <p:cNvSpPr>
            <a:spLocks noGrp="1"/>
          </p:cNvSpPr>
          <p:nvPr>
            <p:ph type="sldNum" sz="quarter" idx="12"/>
          </p:nvPr>
        </p:nvSpPr>
        <p:spPr/>
        <p:txBody>
          <a:bodyPr/>
          <a:lstStyle/>
          <a:p>
            <a:fld id="{DA135043-C596-1A48-8BDA-03EB29A64DF4}" type="slidenum">
              <a:rPr lang="en-US" smtClean="0"/>
              <a:t>5</a:t>
            </a:fld>
            <a:endParaRPr lang="en-US"/>
          </a:p>
        </p:txBody>
      </p:sp>
      <p:sp>
        <p:nvSpPr>
          <p:cNvPr id="4" name="Content Placeholder 3">
            <a:extLst>
              <a:ext uri="{FF2B5EF4-FFF2-40B4-BE49-F238E27FC236}">
                <a16:creationId xmlns:a16="http://schemas.microsoft.com/office/drawing/2014/main" id="{4097A82D-5126-9A98-4DA8-4AF1C6242156}"/>
              </a:ext>
            </a:extLst>
          </p:cNvPr>
          <p:cNvSpPr>
            <a:spLocks noGrp="1"/>
          </p:cNvSpPr>
          <p:nvPr>
            <p:ph idx="1"/>
          </p:nvPr>
        </p:nvSpPr>
        <p:spPr/>
        <p:txBody>
          <a:bodyPr/>
          <a:lstStyle/>
          <a:p>
            <a:r>
              <a:rPr lang="en-US" dirty="0"/>
              <a:t>Malpractice = a departure from the standard of care (SOC) which directly causes damage of any of varying types.</a:t>
            </a:r>
          </a:p>
          <a:p>
            <a:pPr lvl="1"/>
            <a:r>
              <a:rPr lang="en-US" dirty="0"/>
              <a:t>SOC = what a reasonably prudent dentist would or would not do in similar circumstances</a:t>
            </a:r>
          </a:p>
          <a:p>
            <a:pPr lvl="2"/>
            <a:r>
              <a:rPr lang="en-US" dirty="0"/>
              <a:t>Violation of SOC = "negligence"</a:t>
            </a:r>
          </a:p>
          <a:p>
            <a:pPr lvl="1"/>
            <a:r>
              <a:rPr lang="en-US" dirty="0"/>
              <a:t>Can relate to planning, performance, after-care or any combination</a:t>
            </a:r>
          </a:p>
          <a:p>
            <a:pPr lvl="1"/>
            <a:r>
              <a:rPr lang="en-US" dirty="0"/>
              <a:t>Cannot simply be a procedure causing damage; must be negligence associated with procedure</a:t>
            </a:r>
          </a:p>
          <a:p>
            <a:r>
              <a:rPr lang="en-US" dirty="0"/>
              <a:t>Lack of informed consent = failing to make a patient an educated consumer about the risks, benefits and viable alternatives relating to an upcoming procedure.</a:t>
            </a:r>
          </a:p>
          <a:p>
            <a:pPr lvl="1"/>
            <a:r>
              <a:rPr lang="en-US" dirty="0"/>
              <a:t>Can be successful approach for patient (plaintiff) even if all of the dentistry was properly performed, but they were not educated up front. </a:t>
            </a:r>
          </a:p>
          <a:p>
            <a:r>
              <a:rPr lang="en-US" dirty="0"/>
              <a:t>All proof is the plaintiff's burden, through expert testimony.</a:t>
            </a:r>
          </a:p>
          <a:p>
            <a:pPr lvl="1"/>
            <a:r>
              <a:rPr lang="en-US" dirty="0"/>
              <a:t>Expert testimony subject to cross-examination and opposing expert testimony for defendant-dentist.</a:t>
            </a:r>
          </a:p>
        </p:txBody>
      </p:sp>
    </p:spTree>
    <p:extLst>
      <p:ext uri="{BB962C8B-B14F-4D97-AF65-F5344CB8AC3E}">
        <p14:creationId xmlns:p14="http://schemas.microsoft.com/office/powerpoint/2010/main" val="979199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Opioid Definition and Description</a:t>
            </a:r>
          </a:p>
        </p:txBody>
      </p:sp>
      <p:sp>
        <p:nvSpPr>
          <p:cNvPr id="3" name="Slide Number Placeholder 2"/>
          <p:cNvSpPr>
            <a:spLocks noGrp="1"/>
          </p:cNvSpPr>
          <p:nvPr>
            <p:ph type="sldNum" sz="quarter" idx="12"/>
          </p:nvPr>
        </p:nvSpPr>
        <p:spPr/>
        <p:txBody>
          <a:bodyPr/>
          <a:lstStyle/>
          <a:p>
            <a:fld id="{DA135043-C596-1A48-8BDA-03EB29A64DF4}" type="slidenum">
              <a:rPr lang="en-US" smtClean="0"/>
              <a:t>6</a:t>
            </a:fld>
            <a:endParaRPr lang="en-US"/>
          </a:p>
        </p:txBody>
      </p:sp>
      <p:sp>
        <p:nvSpPr>
          <p:cNvPr id="4" name="Content Placeholder 3"/>
          <p:cNvSpPr>
            <a:spLocks noGrp="1"/>
          </p:cNvSpPr>
          <p:nvPr>
            <p:ph idx="1"/>
          </p:nvPr>
        </p:nvSpPr>
        <p:spPr/>
        <p:txBody>
          <a:bodyPr/>
          <a:lstStyle/>
          <a:p>
            <a:endParaRPr lang="en-US" dirty="0"/>
          </a:p>
          <a:p>
            <a:endParaRPr lang="en-US" dirty="0"/>
          </a:p>
          <a:p>
            <a:r>
              <a:rPr lang="en-US" dirty="0"/>
              <a:t>Substances that derive from or mimic opium poppy: inhibition of neurotransmitter release, both pre- and post-</a:t>
            </a:r>
            <a:r>
              <a:rPr lang="en-US" dirty="0" err="1"/>
              <a:t>synaptically</a:t>
            </a:r>
            <a:r>
              <a:rPr lang="en-US" dirty="0"/>
              <a:t> on neurons, by binding to opioid receptors.</a:t>
            </a:r>
          </a:p>
          <a:p>
            <a:pPr lvl="1"/>
            <a:r>
              <a:rPr lang="en-US" dirty="0"/>
              <a:t>A central mechanism</a:t>
            </a:r>
          </a:p>
          <a:p>
            <a:pPr lvl="1"/>
            <a:r>
              <a:rPr lang="en-US" b="1" dirty="0"/>
              <a:t>Opioid = "narcotic"</a:t>
            </a:r>
          </a:p>
          <a:p>
            <a:r>
              <a:rPr lang="en-US" dirty="0"/>
              <a:t>Perhaps biggest downside: Addictive!</a:t>
            </a:r>
          </a:p>
          <a:p>
            <a:pPr lvl="1"/>
            <a:r>
              <a:rPr lang="en-US" dirty="0"/>
              <a:t>Basis of opioid crisis!  They activate "reward center", which trigger endorphin release.</a:t>
            </a:r>
          </a:p>
          <a:p>
            <a:r>
              <a:rPr lang="en-US" dirty="0"/>
              <a:t>They produce morphine-like effects; morphine is the standard against which all are compared.</a:t>
            </a:r>
          </a:p>
          <a:p>
            <a:r>
              <a:rPr lang="en-US" dirty="0"/>
              <a:t>Desired effects: </a:t>
            </a:r>
            <a:r>
              <a:rPr lang="en-US" u="sng" dirty="0"/>
              <a:t>pain relief</a:t>
            </a:r>
            <a:r>
              <a:rPr lang="en-US" dirty="0"/>
              <a:t>, relaxation, euphoria, drowsiness, antitussive, constipation</a:t>
            </a:r>
          </a:p>
          <a:p>
            <a:r>
              <a:rPr lang="en-US" dirty="0"/>
              <a:t>Undesired effects: </a:t>
            </a:r>
            <a:r>
              <a:rPr lang="en-US" u="sng" dirty="0"/>
              <a:t>respiratory depression</a:t>
            </a:r>
            <a:r>
              <a:rPr lang="en-US" dirty="0"/>
              <a:t>, nausea, vomiting, dizziness, urine retention</a:t>
            </a:r>
          </a:p>
        </p:txBody>
      </p:sp>
    </p:spTree>
    <p:extLst>
      <p:ext uri="{BB962C8B-B14F-4D97-AF65-F5344CB8AC3E}">
        <p14:creationId xmlns:p14="http://schemas.microsoft.com/office/powerpoint/2010/main" val="3778749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D5DF-B5E4-AB12-8FBB-9BCBE417F90A}"/>
              </a:ext>
            </a:extLst>
          </p:cNvPr>
          <p:cNvSpPr>
            <a:spLocks noGrp="1"/>
          </p:cNvSpPr>
          <p:nvPr>
            <p:ph type="title"/>
          </p:nvPr>
        </p:nvSpPr>
        <p:spPr/>
        <p:txBody>
          <a:bodyPr/>
          <a:lstStyle/>
          <a:p>
            <a:pPr algn="ctr"/>
            <a:r>
              <a:rPr lang="en-US" dirty="0"/>
              <a:t>The (Most) Relevant Drugs in Dentistry … Opioids Among Them</a:t>
            </a:r>
          </a:p>
        </p:txBody>
      </p:sp>
      <p:sp>
        <p:nvSpPr>
          <p:cNvPr id="3" name="Slide Number Placeholder 2">
            <a:extLst>
              <a:ext uri="{FF2B5EF4-FFF2-40B4-BE49-F238E27FC236}">
                <a16:creationId xmlns:a16="http://schemas.microsoft.com/office/drawing/2014/main" id="{2D29A0ED-A3C4-A55C-E38A-CDC76C93D5D4}"/>
              </a:ext>
            </a:extLst>
          </p:cNvPr>
          <p:cNvSpPr>
            <a:spLocks noGrp="1"/>
          </p:cNvSpPr>
          <p:nvPr>
            <p:ph type="sldNum" sz="quarter" idx="12"/>
          </p:nvPr>
        </p:nvSpPr>
        <p:spPr/>
        <p:txBody>
          <a:bodyPr/>
          <a:lstStyle/>
          <a:p>
            <a:fld id="{DA135043-C596-1A48-8BDA-03EB29A64DF4}" type="slidenum">
              <a:rPr lang="en-US" smtClean="0"/>
              <a:t>7</a:t>
            </a:fld>
            <a:endParaRPr lang="en-US"/>
          </a:p>
        </p:txBody>
      </p:sp>
      <p:sp>
        <p:nvSpPr>
          <p:cNvPr id="4" name="Content Placeholder 3">
            <a:extLst>
              <a:ext uri="{FF2B5EF4-FFF2-40B4-BE49-F238E27FC236}">
                <a16:creationId xmlns:a16="http://schemas.microsoft.com/office/drawing/2014/main" id="{2F4E0049-D810-D68D-4B90-F199D48AA054}"/>
              </a:ext>
            </a:extLst>
          </p:cNvPr>
          <p:cNvSpPr>
            <a:spLocks noGrp="1"/>
          </p:cNvSpPr>
          <p:nvPr>
            <p:ph idx="1"/>
          </p:nvPr>
        </p:nvSpPr>
        <p:spPr/>
        <p:txBody>
          <a:bodyPr>
            <a:normAutofit fontScale="85000" lnSpcReduction="20000"/>
          </a:bodyPr>
          <a:lstStyle/>
          <a:p>
            <a:r>
              <a:rPr lang="en-US" sz="2200" dirty="0"/>
              <a:t>Local anesthetics</a:t>
            </a:r>
          </a:p>
          <a:p>
            <a:pPr lvl="1"/>
            <a:r>
              <a:rPr lang="en-US" sz="1900" dirty="0"/>
              <a:t>Lido, carbo, </a:t>
            </a:r>
            <a:r>
              <a:rPr lang="en-US" sz="1900" dirty="0" err="1"/>
              <a:t>septo</a:t>
            </a:r>
            <a:r>
              <a:rPr lang="en-US" sz="1900" dirty="0"/>
              <a:t>, …</a:t>
            </a:r>
          </a:p>
          <a:p>
            <a:pPr lvl="1"/>
            <a:r>
              <a:rPr lang="en-US" sz="1900" dirty="0"/>
              <a:t>Epi has physiologic effects, both desired and undesired</a:t>
            </a:r>
          </a:p>
          <a:p>
            <a:pPr lvl="2"/>
            <a:r>
              <a:rPr lang="en-US" sz="1700" dirty="0"/>
              <a:t>Consider the issue with HTN, Arrhythmias, CAD</a:t>
            </a:r>
          </a:p>
          <a:p>
            <a:pPr lvl="1"/>
            <a:r>
              <a:rPr lang="en-US" sz="1900" dirty="0"/>
              <a:t>Is 4% solution ok for mandibular block?</a:t>
            </a:r>
          </a:p>
          <a:p>
            <a:r>
              <a:rPr lang="en-US" sz="2200" u="sng" dirty="0"/>
              <a:t>Analgesics</a:t>
            </a:r>
          </a:p>
          <a:p>
            <a:pPr lvl="1"/>
            <a:r>
              <a:rPr lang="en-US" sz="1900" dirty="0"/>
              <a:t>Nitrous oxide (also weak anesthetic, as a supplement)</a:t>
            </a:r>
          </a:p>
          <a:p>
            <a:pPr lvl="1"/>
            <a:r>
              <a:rPr lang="en-US" sz="1900" dirty="0"/>
              <a:t>NSAIDs (but GI disease, anticoagulated)</a:t>
            </a:r>
          </a:p>
          <a:p>
            <a:pPr lvl="1"/>
            <a:r>
              <a:rPr lang="en-US" sz="1900" dirty="0"/>
              <a:t>Acetaminophen (but liver disease)</a:t>
            </a:r>
          </a:p>
          <a:p>
            <a:r>
              <a:rPr lang="en-US" sz="2200" u="sng" dirty="0"/>
              <a:t>Narcotics (Opioids)</a:t>
            </a:r>
          </a:p>
          <a:p>
            <a:pPr lvl="1"/>
            <a:r>
              <a:rPr lang="en-US" sz="1900" dirty="0"/>
              <a:t>Acetaminophen w/ codeine, Hydrocodone, Oxycodone</a:t>
            </a:r>
          </a:p>
          <a:p>
            <a:r>
              <a:rPr lang="en-US" sz="2200" u="sng" dirty="0"/>
              <a:t>Sedative-hypnotics</a:t>
            </a:r>
          </a:p>
          <a:p>
            <a:pPr lvl="1"/>
            <a:r>
              <a:rPr lang="en-US" sz="1900" dirty="0"/>
              <a:t>Benzodiazepines (Xanax, Valium, Versed)</a:t>
            </a:r>
          </a:p>
          <a:p>
            <a:r>
              <a:rPr lang="en-US" sz="2200" dirty="0"/>
              <a:t>Antibiotics</a:t>
            </a:r>
          </a:p>
          <a:p>
            <a:pPr lvl="1"/>
            <a:r>
              <a:rPr lang="en-US" sz="1900" dirty="0"/>
              <a:t>Which one and why? Benefits and side effects? </a:t>
            </a:r>
          </a:p>
          <a:p>
            <a:pPr lvl="1"/>
            <a:r>
              <a:rPr lang="en-US" sz="1900" dirty="0"/>
              <a:t>The trend against them, but …</a:t>
            </a:r>
          </a:p>
          <a:p>
            <a:pPr lvl="2"/>
            <a:r>
              <a:rPr lang="en-US" sz="1700" dirty="0"/>
              <a:t>Premedication (IE, prosthetic valves, certain congenital heart disease, heart transplants)</a:t>
            </a:r>
          </a:p>
          <a:p>
            <a:pPr lvl="3"/>
            <a:r>
              <a:rPr lang="en-US" sz="1700" dirty="0"/>
              <a:t>So, follow up on "yes" answers to heart disease… and other "yes" answers</a:t>
            </a:r>
          </a:p>
          <a:p>
            <a:pPr marL="0" indent="0">
              <a:buNone/>
            </a:pPr>
            <a:endParaRPr lang="en-US" dirty="0"/>
          </a:p>
        </p:txBody>
      </p:sp>
    </p:spTree>
    <p:extLst>
      <p:ext uri="{BB962C8B-B14F-4D97-AF65-F5344CB8AC3E}">
        <p14:creationId xmlns:p14="http://schemas.microsoft.com/office/powerpoint/2010/main" val="128746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Examples of Opioids/Narcotics</a:t>
            </a:r>
          </a:p>
        </p:txBody>
      </p:sp>
      <p:sp>
        <p:nvSpPr>
          <p:cNvPr id="3" name="Slide Number Placeholder 2"/>
          <p:cNvSpPr>
            <a:spLocks noGrp="1"/>
          </p:cNvSpPr>
          <p:nvPr>
            <p:ph type="sldNum" sz="quarter" idx="12"/>
          </p:nvPr>
        </p:nvSpPr>
        <p:spPr/>
        <p:txBody>
          <a:bodyPr/>
          <a:lstStyle/>
          <a:p>
            <a:fld id="{DA135043-C596-1A48-8BDA-03EB29A64DF4}" type="slidenum">
              <a:rPr lang="en-US" smtClean="0"/>
              <a:t>8</a:t>
            </a:fld>
            <a:endParaRPr lang="en-US"/>
          </a:p>
        </p:txBody>
      </p:sp>
      <p:sp>
        <p:nvSpPr>
          <p:cNvPr id="4" name="Content Placeholder 3"/>
          <p:cNvSpPr>
            <a:spLocks noGrp="1"/>
          </p:cNvSpPr>
          <p:nvPr>
            <p:ph idx="1"/>
          </p:nvPr>
        </p:nvSpPr>
        <p:spPr/>
        <p:txBody>
          <a:bodyPr>
            <a:normAutofit lnSpcReduction="10000"/>
          </a:bodyPr>
          <a:lstStyle/>
          <a:p>
            <a:pPr marL="0" indent="0">
              <a:buNone/>
            </a:pPr>
            <a:endParaRPr lang="en-US" dirty="0"/>
          </a:p>
          <a:p>
            <a:r>
              <a:rPr lang="en-US" sz="2800" dirty="0"/>
              <a:t>Codeine</a:t>
            </a:r>
          </a:p>
          <a:p>
            <a:r>
              <a:rPr lang="en-US" sz="2800" dirty="0"/>
              <a:t>Fentanyl</a:t>
            </a:r>
          </a:p>
          <a:p>
            <a:r>
              <a:rPr lang="en-US" sz="2800" dirty="0"/>
              <a:t>Morphine</a:t>
            </a:r>
          </a:p>
          <a:p>
            <a:r>
              <a:rPr lang="en-US" sz="2800" dirty="0"/>
              <a:t>Demerol</a:t>
            </a:r>
          </a:p>
          <a:p>
            <a:r>
              <a:rPr lang="en-US" sz="2800" dirty="0"/>
              <a:t>Oxycodone/</a:t>
            </a:r>
            <a:r>
              <a:rPr lang="en-US" sz="2800" dirty="0" err="1"/>
              <a:t>Oxycontin</a:t>
            </a:r>
            <a:endParaRPr lang="en-US" sz="2800" dirty="0"/>
          </a:p>
          <a:p>
            <a:r>
              <a:rPr lang="en-US" sz="2800" dirty="0"/>
              <a:t>Hydrocodone</a:t>
            </a:r>
          </a:p>
          <a:p>
            <a:r>
              <a:rPr lang="en-US" sz="2800" dirty="0"/>
              <a:t>Percodan/Percocet</a:t>
            </a:r>
          </a:p>
          <a:p>
            <a:r>
              <a:rPr lang="en-US" sz="2800" dirty="0"/>
              <a:t>Tramadol</a:t>
            </a:r>
          </a:p>
          <a:p>
            <a:r>
              <a:rPr lang="en-US" sz="2800" dirty="0"/>
              <a:t>Heroin/</a:t>
            </a:r>
            <a:r>
              <a:rPr lang="en-US" sz="2800" dirty="0" err="1"/>
              <a:t>Dilaudid</a:t>
            </a:r>
            <a:r>
              <a:rPr lang="en-US" sz="2800" dirty="0"/>
              <a:t> ("hospital heroin")</a:t>
            </a:r>
          </a:p>
          <a:p>
            <a:r>
              <a:rPr lang="en-US" sz="2800" dirty="0"/>
              <a:t>Methadone</a:t>
            </a:r>
          </a:p>
          <a:p>
            <a:pPr lvl="1"/>
            <a:r>
              <a:rPr lang="en-US" sz="2600" dirty="0"/>
              <a:t>Binds to opioid receptors; no withdrawal, cravings or euphoria</a:t>
            </a:r>
          </a:p>
        </p:txBody>
      </p:sp>
    </p:spTree>
    <p:extLst>
      <p:ext uri="{BB962C8B-B14F-4D97-AF65-F5344CB8AC3E}">
        <p14:creationId xmlns:p14="http://schemas.microsoft.com/office/powerpoint/2010/main" val="26385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Often Referred to as Opioids/Narcotics … But Are Not (Clue: High Abuse Potential)</a:t>
            </a:r>
          </a:p>
        </p:txBody>
      </p:sp>
      <p:sp>
        <p:nvSpPr>
          <p:cNvPr id="3" name="Slide Number Placeholder 2"/>
          <p:cNvSpPr>
            <a:spLocks noGrp="1"/>
          </p:cNvSpPr>
          <p:nvPr>
            <p:ph type="sldNum" sz="quarter" idx="12"/>
          </p:nvPr>
        </p:nvSpPr>
        <p:spPr/>
        <p:txBody>
          <a:bodyPr/>
          <a:lstStyle/>
          <a:p>
            <a:fld id="{DA135043-C596-1A48-8BDA-03EB29A64DF4}" type="slidenum">
              <a:rPr lang="en-US" smtClean="0"/>
              <a:t>9</a:t>
            </a:fld>
            <a:endParaRPr lang="en-US"/>
          </a:p>
        </p:txBody>
      </p:sp>
      <p:sp>
        <p:nvSpPr>
          <p:cNvPr id="4" name="Content Placeholder 3"/>
          <p:cNvSpPr>
            <a:spLocks noGrp="1"/>
          </p:cNvSpPr>
          <p:nvPr>
            <p:ph idx="1"/>
          </p:nvPr>
        </p:nvSpPr>
        <p:spPr/>
        <p:txBody>
          <a:bodyPr/>
          <a:lstStyle/>
          <a:p>
            <a:r>
              <a:rPr lang="en-US" dirty="0"/>
              <a:t>Sedative hypnotics (depress brain and body functions, </a:t>
            </a:r>
            <a:r>
              <a:rPr lang="en-US" u="sng" dirty="0"/>
              <a:t>including respiration</a:t>
            </a:r>
            <a:r>
              <a:rPr lang="en-US" dirty="0"/>
              <a:t>)</a:t>
            </a:r>
          </a:p>
          <a:p>
            <a:pPr lvl="1"/>
            <a:r>
              <a:rPr lang="en-US" u="sng" dirty="0"/>
              <a:t>Versed</a:t>
            </a:r>
          </a:p>
          <a:p>
            <a:pPr lvl="1"/>
            <a:r>
              <a:rPr lang="en-US" u="sng" dirty="0"/>
              <a:t>Valium</a:t>
            </a:r>
            <a:endParaRPr lang="en-US" dirty="0"/>
          </a:p>
          <a:p>
            <a:pPr lvl="1"/>
            <a:r>
              <a:rPr lang="en-US" dirty="0" err="1"/>
              <a:t>EtOH</a:t>
            </a:r>
            <a:endParaRPr lang="en-US" dirty="0"/>
          </a:p>
          <a:p>
            <a:r>
              <a:rPr lang="en-US" dirty="0"/>
              <a:t>CNS stimulants (elevate BP, HR, metabolism)</a:t>
            </a:r>
          </a:p>
          <a:p>
            <a:pPr lvl="1"/>
            <a:r>
              <a:rPr lang="en-US" dirty="0"/>
              <a:t>Cocaine (powder and crack)</a:t>
            </a:r>
          </a:p>
          <a:p>
            <a:pPr lvl="1"/>
            <a:r>
              <a:rPr lang="en-US" dirty="0"/>
              <a:t>Methamphetamine</a:t>
            </a:r>
          </a:p>
          <a:p>
            <a:r>
              <a:rPr lang="en-US" dirty="0"/>
              <a:t>Hallucinogens (alter general perception of surroundings)</a:t>
            </a:r>
          </a:p>
          <a:p>
            <a:pPr lvl="1"/>
            <a:r>
              <a:rPr lang="en-US" dirty="0"/>
              <a:t>LSD</a:t>
            </a:r>
          </a:p>
          <a:p>
            <a:pPr lvl="1"/>
            <a:r>
              <a:rPr lang="en-US" dirty="0"/>
              <a:t>Ecstasy</a:t>
            </a:r>
          </a:p>
          <a:p>
            <a:r>
              <a:rPr lang="en-US" dirty="0"/>
              <a:t>Dissociative Anesthetics ("dissociate" the brain's perception of pain)</a:t>
            </a:r>
          </a:p>
          <a:p>
            <a:pPr lvl="1"/>
            <a:r>
              <a:rPr lang="en-US" dirty="0"/>
              <a:t>Phencyclidine ("PCP")</a:t>
            </a:r>
          </a:p>
          <a:p>
            <a:pPr lvl="1"/>
            <a:r>
              <a:rPr lang="en-US" u="sng" dirty="0"/>
              <a:t>Ketamine</a:t>
            </a:r>
            <a:r>
              <a:rPr lang="en-US" dirty="0"/>
              <a:t> ("Special K")</a:t>
            </a:r>
          </a:p>
          <a:p>
            <a:endParaRPr lang="en-US" dirty="0"/>
          </a:p>
        </p:txBody>
      </p:sp>
    </p:spTree>
    <p:extLst>
      <p:ext uri="{BB962C8B-B14F-4D97-AF65-F5344CB8AC3E}">
        <p14:creationId xmlns:p14="http://schemas.microsoft.com/office/powerpoint/2010/main" val="1945216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xml><?xml version="1.0" encoding="utf-8"?>
<p:tagLst xmlns:a="http://schemas.openxmlformats.org/drawingml/2006/main" xmlns:r="http://schemas.openxmlformats.org/officeDocument/2006/relationships" xmlns:p="http://schemas.openxmlformats.org/presentationml/2006/main">
  <p:tag name="MIO_FALLBACK_LAYOUT" val="6"/>
  <p:tag name="MIO_SHOW_DATE" val="False"/>
  <p:tag name="MIO_SHOW_FOOTER" val="False"/>
  <p:tag name="MIO_SHOW_PAGENUMBER" val="True"/>
  <p:tag name="MIO_AVOID_BLANK_LAYOUT" val="True"/>
  <p:tag name="MIO_CD_LAYOUT_VALID_AREA" val="False"/>
  <p:tag name="MIO_NUMBER_OF_VALID_LAYOUTS" val="16"/>
  <p:tag name="MIO_HDS" val="True"/>
  <p:tag name="MIO_SKIPVERSION" val="01.01.0001 00:00:00"/>
  <p:tag name="MIO_EKGUID" val="2b23c99a-e82d-44a5-8fc4-fcfd64ccfb14"/>
  <p:tag name="MIO_UPDATE" val="True"/>
  <p:tag name="MIO_VERSION" val="02.06.2020 14:04:14"/>
  <p:tag name="MIO_DBID" val="0381E0D7-FC53-471D-B0C4-7A7ABA4970BB"/>
  <p:tag name="MIO_LASTDOWNLOADED" val="02.06.2020 11:04:14"/>
  <p:tag name="MIO_OBJECTNAME" val="MPG Master"/>
  <p:tag name="MIO_LASTEDITORNAME" val="johan "/>
  <p:tag name="MIO_CDID" val="d30371fb-bd2b-4816-a0ce-bd6a1479ab6b"/>
  <p:tag name="MIO_PRESI_FIRST_SLIDENUMBER" val="1"/>
</p:tagLst>
</file>

<file path=ppt/tags/tag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heme/theme1.xml><?xml version="1.0" encoding="utf-8"?>
<a:theme xmlns:a="http://schemas.openxmlformats.org/drawingml/2006/main" name="MPG Theme">
  <a:themeElements>
    <a:clrScheme name="Custom 1">
      <a:dk1>
        <a:srgbClr val="222A35"/>
      </a:dk1>
      <a:lt1>
        <a:srgbClr val="FFFFFF"/>
      </a:lt1>
      <a:dk2>
        <a:srgbClr val="002F6B"/>
      </a:dk2>
      <a:lt2>
        <a:srgbClr val="E8F4FA"/>
      </a:lt2>
      <a:accent1>
        <a:srgbClr val="002F6B"/>
      </a:accent1>
      <a:accent2>
        <a:srgbClr val="427B8F"/>
      </a:accent2>
      <a:accent3>
        <a:srgbClr val="00B2F5"/>
      </a:accent3>
      <a:accent4>
        <a:srgbClr val="70C141"/>
      </a:accent4>
      <a:accent5>
        <a:srgbClr val="FF5B5B"/>
      </a:accent5>
      <a:accent6>
        <a:srgbClr val="A367E0"/>
      </a:accent6>
      <a:hlink>
        <a:srgbClr val="00B2F5"/>
      </a:hlink>
      <a:folHlink>
        <a:srgbClr val="002F6B"/>
      </a:folHlink>
    </a:clrScheme>
    <a:fontScheme name="MedPro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lnSpc>
            <a:spcPct val="90000"/>
          </a:lnSpc>
          <a:defRPr sz="1800" dirty="0" err="1" smtClean="0">
            <a:solidFill>
              <a:schemeClr val="tx2"/>
            </a:solidFill>
          </a:defRPr>
        </a:defPPr>
      </a:lstStyle>
    </a:txDef>
  </a:objectDefaults>
  <a:extraClrSchemeLst/>
  <a:custClrLst>
    <a:custClr name="Turquoise 1">
      <a:srgbClr val="21D3FF"/>
    </a:custClr>
    <a:custClr name="Green 1">
      <a:srgbClr val="A1EB00"/>
    </a:custClr>
    <a:custClr name="Dark Blue 1">
      <a:srgbClr val="002A88"/>
    </a:custClr>
    <a:custClr name="Light Blue 1">
      <a:srgbClr val="005EC0"/>
    </a:custClr>
    <a:custClr name="Red 1">
      <a:srgbClr val="FF6A3E"/>
    </a:custClr>
    <a:custClr name="Purple 1">
      <a:srgbClr val="A367E0"/>
    </a:custClr>
    <a:custClr name="Blue Gray 1">
      <a:srgbClr val="C9DCE6"/>
    </a:custClr>
    <a:custClr name="BLANK">
      <a:srgbClr val="FFFFFF"/>
    </a:custClr>
    <a:custClr name="BLANK">
      <a:srgbClr val="FFFFFF"/>
    </a:custClr>
    <a:custClr name="BLANK">
      <a:srgbClr val="FFFFFF"/>
    </a:custClr>
    <a:custClr name="Custom Color 11">
      <a:srgbClr val="0373FF"/>
    </a:custClr>
    <a:custClr name="Green 2">
      <a:srgbClr val="15A144"/>
    </a:custClr>
    <a:custClr name="Dark Blue 2">
      <a:srgbClr val="04003C"/>
    </a:custClr>
    <a:custClr name="LIght Blue 2">
      <a:srgbClr val="02205F"/>
    </a:custClr>
    <a:custClr name="Red 2">
      <a:srgbClr val="EE2361"/>
    </a:custClr>
    <a:custClr name="Purple 2">
      <a:srgbClr val="430088"/>
    </a:custClr>
    <a:custClr name="Blue Gray 2">
      <a:srgbClr val="427B8F"/>
    </a:custClr>
  </a:custClrLst>
  <a:extLst>
    <a:ext uri="{05A4C25C-085E-4340-85A3-A5531E510DB2}">
      <thm15:themeFamily xmlns:thm15="http://schemas.microsoft.com/office/thememl/2012/main" name="Presentation1" id="{C7ACDA9A-5981-C942-98E5-74639A2CE88E}" vid="{7961643E-B479-C242-A343-462BA8B09822}"/>
    </a:ext>
  </a:extLst>
</a:theme>
</file>

<file path=ppt/theme/theme2.xml><?xml version="1.0" encoding="utf-8"?>
<a:theme xmlns:a="http://schemas.openxmlformats.org/drawingml/2006/main" name="Office Theme">
  <a:themeElements>
    <a:clrScheme name="MedPro Color Theme">
      <a:dk1>
        <a:srgbClr val="222A35"/>
      </a:dk1>
      <a:lt1>
        <a:srgbClr val="FFFFFF"/>
      </a:lt1>
      <a:dk2>
        <a:srgbClr val="002F6B"/>
      </a:dk2>
      <a:lt2>
        <a:srgbClr val="E8F4FA"/>
      </a:lt2>
      <a:accent1>
        <a:srgbClr val="002F6B"/>
      </a:accent1>
      <a:accent2>
        <a:srgbClr val="427B8F"/>
      </a:accent2>
      <a:accent3>
        <a:srgbClr val="00B2F5"/>
      </a:accent3>
      <a:accent4>
        <a:srgbClr val="70C141"/>
      </a:accent4>
      <a:accent5>
        <a:srgbClr val="FF5B5B"/>
      </a:accent5>
      <a:accent6>
        <a:srgbClr val="A367E0"/>
      </a:accent6>
      <a:hlink>
        <a:srgbClr val="002F6B"/>
      </a:hlink>
      <a:folHlink>
        <a:srgbClr val="00B2F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Pro Color Theme">
      <a:dk1>
        <a:srgbClr val="222A35"/>
      </a:dk1>
      <a:lt1>
        <a:srgbClr val="FFFFFF"/>
      </a:lt1>
      <a:dk2>
        <a:srgbClr val="002F6B"/>
      </a:dk2>
      <a:lt2>
        <a:srgbClr val="E8F4FA"/>
      </a:lt2>
      <a:accent1>
        <a:srgbClr val="002F6B"/>
      </a:accent1>
      <a:accent2>
        <a:srgbClr val="427B8F"/>
      </a:accent2>
      <a:accent3>
        <a:srgbClr val="00B2F5"/>
      </a:accent3>
      <a:accent4>
        <a:srgbClr val="70C141"/>
      </a:accent4>
      <a:accent5>
        <a:srgbClr val="FF5B5B"/>
      </a:accent5>
      <a:accent6>
        <a:srgbClr val="A367E0"/>
      </a:accent6>
      <a:hlink>
        <a:srgbClr val="002F6B"/>
      </a:hlink>
      <a:folHlink>
        <a:srgbClr val="00B2F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6341d12f-7322-408e-9079-8bbb9755ee03" ContentTypeId="0x01"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E710BACFFA83C42AF26BC587CC82A53" ma:contentTypeVersion="4" ma:contentTypeDescription="Create a new document." ma:contentTypeScope="" ma:versionID="267b51ff9f39b5234a3c9ae00409c3f8">
  <xsd:schema xmlns:xsd="http://www.w3.org/2001/XMLSchema" xmlns:xs="http://www.w3.org/2001/XMLSchema" xmlns:p="http://schemas.microsoft.com/office/2006/metadata/properties" xmlns:ns1="http://schemas.microsoft.com/sharepoint/v3" xmlns:ns2="4275dcdc-fa2d-4a73-bd84-d4967f0cd874" xmlns:ns3="64139844-305c-4b6d-bbd3-dbaba290f353" targetNamespace="http://schemas.microsoft.com/office/2006/metadata/properties" ma:root="true" ma:fieldsID="1f53dfe9e85bfa0118a525ef5cb53c93" ns1:_="" ns2:_="" ns3:_="">
    <xsd:import namespace="http://schemas.microsoft.com/sharepoint/v3"/>
    <xsd:import namespace="4275dcdc-fa2d-4a73-bd84-d4967f0cd874"/>
    <xsd:import namespace="64139844-305c-4b6d-bbd3-dbaba290f35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75dcdc-fa2d-4a73-bd84-d4967f0cd874"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139844-305c-4b6d-bbd3-dbaba290f353" elementFormDefault="qualified">
    <xsd:import namespace="http://schemas.microsoft.com/office/2006/documentManagement/types"/>
    <xsd:import namespace="http://schemas.microsoft.com/office/infopath/2007/PartnerControls"/>
    <xsd:element name="SharedWithUsers" ma:index="12" nillable="true" ma:displayName="Shared With"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275dcdc-fa2d-4a73-bd84-d4967f0cd874">5SJDWZ3CYAYZ-1605122508-50</_dlc_DocId>
    <_dlc_DocIdUrl xmlns="4275dcdc-fa2d-4a73-bd84-d4967f0cd874">
      <Url>https://thehub.medpro.com/sites/marketing/public/_layouts/15/DocIdRedir.aspx?ID=5SJDWZ3CYAYZ-1605122508-50</Url>
      <Description>5SJDWZ3CYAYZ-1605122508-50</Description>
    </_dlc_DocIdUrl>
  </documentManagement>
</p:properties>
</file>

<file path=customXml/itemProps1.xml><?xml version="1.0" encoding="utf-8"?>
<ds:datastoreItem xmlns:ds="http://schemas.openxmlformats.org/officeDocument/2006/customXml" ds:itemID="{D8B9C2BE-BE8C-416B-B5B1-09B6A590BE12}">
  <ds:schemaRefs>
    <ds:schemaRef ds:uri="http://schemas.microsoft.com/sharepoint/v3/contenttype/forms"/>
  </ds:schemaRefs>
</ds:datastoreItem>
</file>

<file path=customXml/itemProps2.xml><?xml version="1.0" encoding="utf-8"?>
<ds:datastoreItem xmlns:ds="http://schemas.openxmlformats.org/officeDocument/2006/customXml" ds:itemID="{4B0587FA-5D9C-4C64-9A0B-2CC3CAC19761}">
  <ds:schemaRefs>
    <ds:schemaRef ds:uri="Microsoft.SharePoint.Taxonomy.ContentTypeSync"/>
  </ds:schemaRefs>
</ds:datastoreItem>
</file>

<file path=customXml/itemProps3.xml><?xml version="1.0" encoding="utf-8"?>
<ds:datastoreItem xmlns:ds="http://schemas.openxmlformats.org/officeDocument/2006/customXml" ds:itemID="{C9EF58E7-E471-4643-9F22-0954D0AB4CE2}">
  <ds:schemaRefs>
    <ds:schemaRef ds:uri="http://schemas.microsoft.com/sharepoint/events"/>
  </ds:schemaRefs>
</ds:datastoreItem>
</file>

<file path=customXml/itemProps4.xml><?xml version="1.0" encoding="utf-8"?>
<ds:datastoreItem xmlns:ds="http://schemas.openxmlformats.org/officeDocument/2006/customXml" ds:itemID="{712C984D-1E25-4DF5-AA38-66A8290B37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75dcdc-fa2d-4a73-bd84-d4967f0cd874"/>
    <ds:schemaRef ds:uri="64139844-305c-4b6d-bbd3-dbaba290f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D9A81BB-14E9-48A4-90B4-3DEADECC1E93}">
  <ds:schemaRefs>
    <ds:schemaRef ds:uri="http://purl.org/dc/elements/1.1/"/>
    <ds:schemaRef ds:uri="http://schemas.microsoft.com/office/infopath/2007/PartnerControls"/>
    <ds:schemaRef ds:uri="4275dcdc-fa2d-4a73-bd84-d4967f0cd874"/>
    <ds:schemaRef ds:uri="http://schemas.openxmlformats.org/package/2006/metadata/core-properties"/>
    <ds:schemaRef ds:uri="http://schemas.microsoft.com/office/2006/metadata/properties"/>
    <ds:schemaRef ds:uri="64139844-305c-4b6d-bbd3-dbaba290f353"/>
    <ds:schemaRef ds:uri="http://schemas.microsoft.com/sharepoint/v3"/>
    <ds:schemaRef ds:uri="http://schemas.microsoft.com/office/2006/documentManagement/typ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MPG Theme</Template>
  <TotalTime>43378</TotalTime>
  <Words>3970</Words>
  <Application>Microsoft Office PowerPoint</Application>
  <PresentationFormat>Widescreen</PresentationFormat>
  <Paragraphs>492</Paragraphs>
  <Slides>35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Tahoma</vt:lpstr>
      <vt:lpstr>MPG Theme</vt:lpstr>
      <vt:lpstr>PowerPoint Presentation</vt:lpstr>
      <vt:lpstr>OPIOIDS IN DENTISTRY: Part of the National Opioid Crisis</vt:lpstr>
      <vt:lpstr>Disclaimer Statement</vt:lpstr>
      <vt:lpstr>TOPIC OVERVIEW (after a Malpractice Foundation)</vt:lpstr>
      <vt:lpstr>Malpractice Foundation</vt:lpstr>
      <vt:lpstr>Opioid Definition and Description</vt:lpstr>
      <vt:lpstr>The (Most) Relevant Drugs in Dentistry … Opioids Among Them</vt:lpstr>
      <vt:lpstr>Examples of Opioids/Narcotics</vt:lpstr>
      <vt:lpstr>Often Referred to as Opioids/Narcotics … But Are Not (Clue: High Abuse Potential)</vt:lpstr>
      <vt:lpstr>But Reversal Agents Make It Safe … Or Do They? </vt:lpstr>
      <vt:lpstr>Non-Opioid Analgesics, Directly or Indirectly</vt:lpstr>
      <vt:lpstr>A Bleeding Side Journey: Plug vs. Clot</vt:lpstr>
      <vt:lpstr>A Bleeding Side Journey: Plug vs. Clot </vt:lpstr>
      <vt:lpstr>Zygomatic and Pterygoid Implants: Bleeding and Nerve Risks</vt:lpstr>
      <vt:lpstr>Back to Opioids: Crisis Statistics</vt:lpstr>
      <vt:lpstr>Seminal Study re Dentistry's Role in Opioid Epidemic </vt:lpstr>
      <vt:lpstr>Important Study re Reduction of Opioids in Dentistry</vt:lpstr>
      <vt:lpstr>Legal Issues Relating to Opioids (and Other Controlled Substances)</vt:lpstr>
      <vt:lpstr>DENTAL RECORDS WHEN CONTROLLED SUBSTANCES INVOLVED</vt:lpstr>
      <vt:lpstr>Closed Case Study #1</vt:lpstr>
      <vt:lpstr>Closed Case Study #1</vt:lpstr>
      <vt:lpstr>Closed Case Study #1</vt:lpstr>
      <vt:lpstr>Closed Case Study #1</vt:lpstr>
      <vt:lpstr>Closed Case Study #2</vt:lpstr>
      <vt:lpstr>Closed Case Study #2</vt:lpstr>
      <vt:lpstr>Closed Case Study #2</vt:lpstr>
      <vt:lpstr>Closed Case Study #2</vt:lpstr>
      <vt:lpstr>Closed Case Study #2</vt:lpstr>
      <vt:lpstr>"Sedation Dentistry" in California</vt:lpstr>
      <vt:lpstr>ASA Classifications – an art guided by science</vt:lpstr>
      <vt:lpstr>Can you audio-record patients? Can they audio-record you?</vt:lpstr>
      <vt:lpstr>Case #3: A Recorded Informed Consent Process</vt:lpstr>
      <vt:lpstr>Risk Takeaways</vt:lpstr>
      <vt:lpstr>A Parting Risk Thought</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MedPro Group</dc:creator>
  <cp:lastModifiedBy>Leffler, Marc</cp:lastModifiedBy>
  <cp:revision>263</cp:revision>
  <cp:lastPrinted>2022-01-24T19:48:28Z</cp:lastPrinted>
  <dcterms:created xsi:type="dcterms:W3CDTF">2021-12-10T17:34:23Z</dcterms:created>
  <dcterms:modified xsi:type="dcterms:W3CDTF">2026-06-27T19:04:10Z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0x010100DE710BACFFA83C42AF26BC587CC82A53</vt:lpwstr>
  </property>
  <property fmtid="{D5CDD505-2E9C-101B-9397-08002B2CF9AE}" pid="3" name="_dlc_DocIdItemGuid">
    <vt:lpwstr>8d5f5b9b-6978-4dd6-8147-e3de27274026</vt:lpwstr>
  </property>
</Properties>
</file>